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62" r:id="rId4"/>
    <p:sldId id="263" r:id="rId5"/>
    <p:sldId id="264" r:id="rId6"/>
    <p:sldId id="271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94" r:id="rId20"/>
    <p:sldId id="295" r:id="rId21"/>
    <p:sldId id="298" r:id="rId22"/>
    <p:sldId id="301" r:id="rId2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0C3FC-42AD-471F-A262-20CBFC673E5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2652D-82A9-4FED-9F94-7F5CCD87B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2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Until</a:t>
            </a:r>
            <a:r>
              <a:rPr lang="en-US" baseline="0" dirty="0" smtClean="0"/>
              <a:t> the 8</a:t>
            </a:r>
            <a:r>
              <a:rPr lang="en-US" baseline="30000" dirty="0" smtClean="0"/>
              <a:t>th</a:t>
            </a:r>
            <a:r>
              <a:rPr lang="en-US" baseline="0" dirty="0" smtClean="0"/>
              <a:t> slide it’s not important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2652D-82A9-4FED-9F94-7F5CCD87B5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8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rules are important to understand and practice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2652D-82A9-4FED-9F94-7F5CCD87B5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0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Elapsed : </a:t>
            </a:r>
            <a:r>
              <a:rPr lang="ar-JO" dirty="0" smtClean="0"/>
              <a:t>المنقضي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2652D-82A9-4FED-9F94-7F5CCD87B5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9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rule important to understand and practice and dealing with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2652D-82A9-4FED-9F94-7F5CCD87B5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6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discuss</a:t>
            </a:r>
            <a:r>
              <a:rPr lang="en-US" baseline="0" dirty="0" smtClean="0"/>
              <a:t>ed about how to calculate the performance in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2652D-82A9-4FED-9F94-7F5CCD87B5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1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If</a:t>
            </a:r>
            <a:r>
              <a:rPr lang="en-US" baseline="0" dirty="0" smtClean="0"/>
              <a:t> you don’t understand the slides in notes he explain it easier in page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2652D-82A9-4FED-9F94-7F5CCD87B5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7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19250" y="1125600"/>
            <a:ext cx="28575" cy="5732780"/>
          </a:xfrm>
          <a:custGeom>
            <a:avLst/>
            <a:gdLst/>
            <a:ahLst/>
            <a:cxnLst/>
            <a:rect l="l" t="t" r="r" b="b"/>
            <a:pathLst>
              <a:path w="28575" h="5732780">
                <a:moveTo>
                  <a:pt x="28575" y="0"/>
                </a:moveTo>
                <a:lnTo>
                  <a:pt x="0" y="0"/>
                </a:lnTo>
                <a:lnTo>
                  <a:pt x="0" y="5732399"/>
                </a:lnTo>
                <a:lnTo>
                  <a:pt x="28575" y="5732399"/>
                </a:lnTo>
                <a:lnTo>
                  <a:pt x="28575" y="0"/>
                </a:lnTo>
                <a:close/>
              </a:path>
            </a:pathLst>
          </a:custGeom>
          <a:solidFill>
            <a:srgbClr val="003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776" y="1987550"/>
            <a:ext cx="7380224" cy="381635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3"/>
            <a:ext cx="9144000" cy="1125855"/>
          </a:xfrm>
          <a:custGeom>
            <a:avLst/>
            <a:gdLst/>
            <a:ahLst/>
            <a:cxnLst/>
            <a:rect l="l" t="t" r="r" b="b"/>
            <a:pathLst>
              <a:path w="9144000" h="1125855">
                <a:moveTo>
                  <a:pt x="9144000" y="0"/>
                </a:moveTo>
                <a:lnTo>
                  <a:pt x="0" y="0"/>
                </a:lnTo>
                <a:lnTo>
                  <a:pt x="0" y="1125537"/>
                </a:lnTo>
                <a:lnTo>
                  <a:pt x="9144000" y="1125537"/>
                </a:lnTo>
                <a:lnTo>
                  <a:pt x="9144000" y="0"/>
                </a:lnTo>
                <a:close/>
              </a:path>
            </a:pathLst>
          </a:custGeom>
          <a:solidFill>
            <a:srgbClr val="003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387" y="339725"/>
            <a:ext cx="1360424" cy="42545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1125537"/>
            <a:ext cx="9144000" cy="17780"/>
          </a:xfrm>
          <a:custGeom>
            <a:avLst/>
            <a:gdLst/>
            <a:ahLst/>
            <a:cxnLst/>
            <a:rect l="l" t="t" r="r" b="b"/>
            <a:pathLst>
              <a:path w="9144000" h="17780">
                <a:moveTo>
                  <a:pt x="9144000" y="0"/>
                </a:moveTo>
                <a:lnTo>
                  <a:pt x="0" y="0"/>
                </a:lnTo>
                <a:lnTo>
                  <a:pt x="0" y="17462"/>
                </a:lnTo>
                <a:lnTo>
                  <a:pt x="9144000" y="1746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19250" y="549338"/>
            <a:ext cx="28575" cy="576580"/>
          </a:xfrm>
          <a:custGeom>
            <a:avLst/>
            <a:gdLst/>
            <a:ahLst/>
            <a:cxnLst/>
            <a:rect l="l" t="t" r="r" b="b"/>
            <a:pathLst>
              <a:path w="28575" h="576580">
                <a:moveTo>
                  <a:pt x="28575" y="0"/>
                </a:moveTo>
                <a:lnTo>
                  <a:pt x="0" y="0"/>
                </a:lnTo>
                <a:lnTo>
                  <a:pt x="0" y="576262"/>
                </a:lnTo>
                <a:lnTo>
                  <a:pt x="28575" y="576262"/>
                </a:lnTo>
                <a:lnTo>
                  <a:pt x="285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3776" y="115950"/>
            <a:ext cx="6424549" cy="854075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8876" y="188912"/>
            <a:ext cx="730250" cy="7286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89073" y="1841449"/>
            <a:ext cx="4165853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9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9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9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8312" y="260350"/>
            <a:ext cx="36512" cy="381635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0825" y="981138"/>
            <a:ext cx="8569325" cy="7143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3974" y="6308723"/>
            <a:ext cx="1362425" cy="4286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1878" y="288747"/>
            <a:ext cx="8540242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39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7262" y="1327213"/>
            <a:ext cx="7386955" cy="4722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935729" y="6480885"/>
            <a:ext cx="4975859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073" y="1841449"/>
            <a:ext cx="300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39A6"/>
                </a:solidFill>
                <a:latin typeface="Arial Black"/>
                <a:cs typeface="Arial Black"/>
              </a:rPr>
              <a:t>Chapter</a:t>
            </a:r>
            <a:r>
              <a:rPr sz="4400" spc="-105" dirty="0">
                <a:solidFill>
                  <a:srgbClr val="0039A6"/>
                </a:solidFill>
                <a:latin typeface="Arial Black"/>
                <a:cs typeface="Arial Black"/>
              </a:rPr>
              <a:t> </a:t>
            </a:r>
            <a:r>
              <a:rPr sz="4400" dirty="0">
                <a:solidFill>
                  <a:srgbClr val="0039A6"/>
                </a:solidFill>
                <a:latin typeface="Arial Black"/>
                <a:cs typeface="Arial Black"/>
              </a:rPr>
              <a:t>1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7722" y="3076448"/>
            <a:ext cx="518096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 Black"/>
                <a:cs typeface="Arial Black"/>
              </a:rPr>
              <a:t>Computer</a:t>
            </a:r>
            <a:r>
              <a:rPr sz="3200" spc="-4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Abstractions </a:t>
            </a:r>
            <a:r>
              <a:rPr sz="3200" spc="-105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and</a:t>
            </a:r>
            <a:r>
              <a:rPr sz="3200" spc="-15" dirty="0">
                <a:latin typeface="Arial Black"/>
                <a:cs typeface="Arial Black"/>
              </a:rPr>
              <a:t> </a:t>
            </a:r>
            <a:r>
              <a:rPr sz="3200" spc="-5" dirty="0">
                <a:latin typeface="Arial Black"/>
                <a:cs typeface="Arial Black"/>
              </a:rPr>
              <a:t>Technology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1094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Measuring</a:t>
            </a:r>
            <a:r>
              <a:rPr sz="4400" spc="-30" dirty="0"/>
              <a:t> </a:t>
            </a:r>
            <a:r>
              <a:rPr sz="4400" spc="-5" dirty="0"/>
              <a:t>Execution</a:t>
            </a:r>
            <a:r>
              <a:rPr sz="4400" spc="-10" dirty="0"/>
              <a:t> </a:t>
            </a:r>
            <a:r>
              <a:rPr sz="4400" dirty="0"/>
              <a:t>Time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46348"/>
            <a:ext cx="7812405" cy="502475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Elapsed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time</a:t>
            </a:r>
            <a:endParaRPr sz="32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5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Total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response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time,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including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all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aspects</a:t>
            </a: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633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Processing,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I/O,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overhead,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idle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time</a:t>
            </a:r>
            <a:endParaRPr sz="24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2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Determines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system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performance</a:t>
            </a: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CPU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time</a:t>
            </a:r>
            <a:endParaRPr sz="3200" dirty="0">
              <a:latin typeface="Microsoft Sans Serif"/>
              <a:cs typeface="Microsoft Sans Serif"/>
            </a:endParaRPr>
          </a:p>
          <a:p>
            <a:pPr marL="286385" marR="1647189" lvl="1" indent="-286385" algn="r">
              <a:lnSpc>
                <a:spcPct val="100000"/>
              </a:lnSpc>
              <a:spcBef>
                <a:spcPts val="35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286385" algn="l"/>
                <a:tab pos="2870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Time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spent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processing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given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job</a:t>
            </a:r>
            <a:endParaRPr sz="2800" dirty="0">
              <a:latin typeface="Microsoft Sans Serif"/>
              <a:cs typeface="Microsoft Sans Serif"/>
            </a:endParaRPr>
          </a:p>
          <a:p>
            <a:pPr marL="228600" marR="1583690" lvl="2" indent="-228600" algn="r">
              <a:lnSpc>
                <a:spcPct val="100000"/>
              </a:lnSpc>
              <a:spcBef>
                <a:spcPts val="305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22860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Discounts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I/O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time,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other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jobs’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shares</a:t>
            </a:r>
            <a:endParaRPr sz="2400" dirty="0">
              <a:latin typeface="Microsoft Sans Serif"/>
              <a:cs typeface="Microsoft Sans Serif"/>
            </a:endParaRPr>
          </a:p>
          <a:p>
            <a:pPr marL="756285" marR="168910" lvl="1" indent="-287020">
              <a:lnSpc>
                <a:spcPts val="3020"/>
              </a:lnSpc>
              <a:spcBef>
                <a:spcPts val="70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Comprises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user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CPU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time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system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CPU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time</a:t>
            </a:r>
            <a:endParaRPr sz="2800" dirty="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ts val="303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Different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programs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are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affected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differently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by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CPU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system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performance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739" y="1039421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8308104" y="1741543"/>
            <a:ext cx="457200" cy="2057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0450" y="2420937"/>
            <a:ext cx="5913755" cy="1838960"/>
            <a:chOff x="2330450" y="2420937"/>
            <a:chExt cx="5913755" cy="1838960"/>
          </a:xfrm>
        </p:grpSpPr>
        <p:sp>
          <p:nvSpPr>
            <p:cNvPr id="3" name="object 3"/>
            <p:cNvSpPr/>
            <p:nvPr/>
          </p:nvSpPr>
          <p:spPr>
            <a:xfrm>
              <a:off x="2627249" y="2455798"/>
              <a:ext cx="1729105" cy="76835"/>
            </a:xfrm>
            <a:custGeom>
              <a:avLst/>
              <a:gdLst/>
              <a:ahLst/>
              <a:cxnLst/>
              <a:rect l="l" t="t" r="r" b="b"/>
              <a:pathLst>
                <a:path w="1729104" h="76835">
                  <a:moveTo>
                    <a:pt x="1652651" y="44575"/>
                  </a:moveTo>
                  <a:lnTo>
                    <a:pt x="1652651" y="76326"/>
                  </a:lnTo>
                  <a:lnTo>
                    <a:pt x="1716151" y="44576"/>
                  </a:lnTo>
                  <a:lnTo>
                    <a:pt x="1652651" y="44575"/>
                  </a:lnTo>
                  <a:close/>
                </a:path>
                <a:path w="1729104" h="7683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1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729104" h="76835">
                  <a:moveTo>
                    <a:pt x="1652651" y="31875"/>
                  </a:moveTo>
                  <a:lnTo>
                    <a:pt x="1652651" y="44575"/>
                  </a:lnTo>
                  <a:lnTo>
                    <a:pt x="1665351" y="44576"/>
                  </a:lnTo>
                  <a:lnTo>
                    <a:pt x="1665351" y="31876"/>
                  </a:lnTo>
                  <a:lnTo>
                    <a:pt x="1652651" y="31875"/>
                  </a:lnTo>
                  <a:close/>
                </a:path>
                <a:path w="1729104" h="76835">
                  <a:moveTo>
                    <a:pt x="1652651" y="126"/>
                  </a:moveTo>
                  <a:lnTo>
                    <a:pt x="1652651" y="31875"/>
                  </a:lnTo>
                  <a:lnTo>
                    <a:pt x="1665351" y="31876"/>
                  </a:lnTo>
                  <a:lnTo>
                    <a:pt x="1665351" y="44576"/>
                  </a:lnTo>
                  <a:lnTo>
                    <a:pt x="1716153" y="44575"/>
                  </a:lnTo>
                  <a:lnTo>
                    <a:pt x="1728851" y="38226"/>
                  </a:lnTo>
                  <a:lnTo>
                    <a:pt x="1652651" y="126"/>
                  </a:lnTo>
                  <a:close/>
                </a:path>
                <a:path w="1729104" h="76835">
                  <a:moveTo>
                    <a:pt x="76200" y="31751"/>
                  </a:moveTo>
                  <a:lnTo>
                    <a:pt x="76200" y="44451"/>
                  </a:lnTo>
                  <a:lnTo>
                    <a:pt x="1652651" y="44575"/>
                  </a:lnTo>
                  <a:lnTo>
                    <a:pt x="1652651" y="31875"/>
                  </a:lnTo>
                  <a:lnTo>
                    <a:pt x="76200" y="31751"/>
                  </a:lnTo>
                  <a:close/>
                </a:path>
                <a:path w="1729104" h="76835">
                  <a:moveTo>
                    <a:pt x="63500" y="31750"/>
                  </a:moveTo>
                  <a:lnTo>
                    <a:pt x="63500" y="44450"/>
                  </a:lnTo>
                  <a:lnTo>
                    <a:pt x="76200" y="44451"/>
                  </a:lnTo>
                  <a:lnTo>
                    <a:pt x="76200" y="31751"/>
                  </a:lnTo>
                  <a:lnTo>
                    <a:pt x="63500" y="31750"/>
                  </a:lnTo>
                  <a:close/>
                </a:path>
                <a:path w="1729104" h="76835">
                  <a:moveTo>
                    <a:pt x="76200" y="31750"/>
                  </a:moveTo>
                  <a:lnTo>
                    <a:pt x="63500" y="31750"/>
                  </a:lnTo>
                  <a:lnTo>
                    <a:pt x="76200" y="317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27375" y="2565400"/>
              <a:ext cx="1729105" cy="1656080"/>
            </a:xfrm>
            <a:custGeom>
              <a:avLst/>
              <a:gdLst/>
              <a:ahLst/>
              <a:cxnLst/>
              <a:rect l="l" t="t" r="r" b="b"/>
              <a:pathLst>
                <a:path w="1729104" h="1656079">
                  <a:moveTo>
                    <a:pt x="0" y="0"/>
                  </a:moveTo>
                  <a:lnTo>
                    <a:pt x="0" y="1655826"/>
                  </a:lnTo>
                </a:path>
                <a:path w="1729104" h="1656079">
                  <a:moveTo>
                    <a:pt x="1728724" y="0"/>
                  </a:moveTo>
                  <a:lnTo>
                    <a:pt x="1728724" y="1655826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9975" y="2709925"/>
              <a:ext cx="2879725" cy="287655"/>
            </a:xfrm>
            <a:custGeom>
              <a:avLst/>
              <a:gdLst/>
              <a:ahLst/>
              <a:cxnLst/>
              <a:rect l="l" t="t" r="r" b="b"/>
              <a:pathLst>
                <a:path w="2879725" h="287655">
                  <a:moveTo>
                    <a:pt x="287400" y="0"/>
                  </a:moveTo>
                  <a:lnTo>
                    <a:pt x="1151001" y="0"/>
                  </a:lnTo>
                </a:path>
                <a:path w="2879725" h="287655">
                  <a:moveTo>
                    <a:pt x="287400" y="0"/>
                  </a:moveTo>
                  <a:lnTo>
                    <a:pt x="287400" y="287274"/>
                  </a:lnTo>
                </a:path>
                <a:path w="2879725" h="287655">
                  <a:moveTo>
                    <a:pt x="1151001" y="0"/>
                  </a:moveTo>
                  <a:lnTo>
                    <a:pt x="1151001" y="287274"/>
                  </a:lnTo>
                </a:path>
                <a:path w="2879725" h="287655">
                  <a:moveTo>
                    <a:pt x="1151001" y="287274"/>
                  </a:moveTo>
                  <a:lnTo>
                    <a:pt x="2014601" y="287274"/>
                  </a:lnTo>
                </a:path>
                <a:path w="2879725" h="287655">
                  <a:moveTo>
                    <a:pt x="0" y="287274"/>
                  </a:moveTo>
                  <a:lnTo>
                    <a:pt x="287400" y="287274"/>
                  </a:lnTo>
                </a:path>
                <a:path w="2879725" h="287655">
                  <a:moveTo>
                    <a:pt x="2016125" y="0"/>
                  </a:moveTo>
                  <a:lnTo>
                    <a:pt x="2879725" y="0"/>
                  </a:lnTo>
                </a:path>
                <a:path w="2879725" h="287655">
                  <a:moveTo>
                    <a:pt x="2016125" y="0"/>
                  </a:moveTo>
                  <a:lnTo>
                    <a:pt x="2016125" y="287274"/>
                  </a:lnTo>
                </a:path>
                <a:path w="2879725" h="287655">
                  <a:moveTo>
                    <a:pt x="2879725" y="0"/>
                  </a:moveTo>
                  <a:lnTo>
                    <a:pt x="2879725" y="28727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3300" y="2565400"/>
              <a:ext cx="0" cy="1656080"/>
            </a:xfrm>
            <a:custGeom>
              <a:avLst/>
              <a:gdLst/>
              <a:ahLst/>
              <a:cxnLst/>
              <a:rect l="l" t="t" r="r" b="b"/>
              <a:pathLst>
                <a:path h="1656079">
                  <a:moveTo>
                    <a:pt x="0" y="0"/>
                  </a:moveTo>
                  <a:lnTo>
                    <a:pt x="0" y="1655826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19700" y="2709925"/>
              <a:ext cx="1727200" cy="287655"/>
            </a:xfrm>
            <a:custGeom>
              <a:avLst/>
              <a:gdLst/>
              <a:ahLst/>
              <a:cxnLst/>
              <a:rect l="l" t="t" r="r" b="b"/>
              <a:pathLst>
                <a:path w="1727200" h="287655">
                  <a:moveTo>
                    <a:pt x="0" y="287274"/>
                  </a:moveTo>
                  <a:lnTo>
                    <a:pt x="863600" y="287274"/>
                  </a:lnTo>
                </a:path>
                <a:path w="1727200" h="287655">
                  <a:moveTo>
                    <a:pt x="863600" y="0"/>
                  </a:moveTo>
                  <a:lnTo>
                    <a:pt x="1727200" y="0"/>
                  </a:lnTo>
                </a:path>
                <a:path w="1727200" h="287655">
                  <a:moveTo>
                    <a:pt x="863600" y="0"/>
                  </a:moveTo>
                  <a:lnTo>
                    <a:pt x="863600" y="287274"/>
                  </a:lnTo>
                </a:path>
                <a:path w="1727200" h="287655">
                  <a:moveTo>
                    <a:pt x="1727200" y="0"/>
                  </a:moveTo>
                  <a:lnTo>
                    <a:pt x="1727200" y="28727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12151" y="2565400"/>
              <a:ext cx="0" cy="1656080"/>
            </a:xfrm>
            <a:custGeom>
              <a:avLst/>
              <a:gdLst/>
              <a:ahLst/>
              <a:cxnLst/>
              <a:rect l="l" t="t" r="r" b="b"/>
              <a:pathLst>
                <a:path h="1656079">
                  <a:moveTo>
                    <a:pt x="0" y="0"/>
                  </a:moveTo>
                  <a:lnTo>
                    <a:pt x="0" y="1655826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46900" y="2709925"/>
              <a:ext cx="1152525" cy="287655"/>
            </a:xfrm>
            <a:custGeom>
              <a:avLst/>
              <a:gdLst/>
              <a:ahLst/>
              <a:cxnLst/>
              <a:rect l="l" t="t" r="r" b="b"/>
              <a:pathLst>
                <a:path w="1152525" h="287655">
                  <a:moveTo>
                    <a:pt x="0" y="287274"/>
                  </a:moveTo>
                  <a:lnTo>
                    <a:pt x="863600" y="287274"/>
                  </a:lnTo>
                </a:path>
                <a:path w="1152525" h="287655">
                  <a:moveTo>
                    <a:pt x="865251" y="0"/>
                  </a:moveTo>
                  <a:lnTo>
                    <a:pt x="865251" y="287274"/>
                  </a:lnTo>
                </a:path>
                <a:path w="1152525" h="287655">
                  <a:moveTo>
                    <a:pt x="865251" y="0"/>
                  </a:moveTo>
                  <a:lnTo>
                    <a:pt x="1152525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1701" y="3789425"/>
              <a:ext cx="288925" cy="287655"/>
            </a:xfrm>
            <a:custGeom>
              <a:avLst/>
              <a:gdLst/>
              <a:ahLst/>
              <a:cxnLst/>
              <a:rect l="l" t="t" r="r" b="b"/>
              <a:pathLst>
                <a:path w="288925" h="287654">
                  <a:moveTo>
                    <a:pt x="215900" y="0"/>
                  </a:moveTo>
                  <a:lnTo>
                    <a:pt x="73025" y="0"/>
                  </a:lnTo>
                  <a:lnTo>
                    <a:pt x="0" y="144399"/>
                  </a:lnTo>
                  <a:lnTo>
                    <a:pt x="73025" y="287274"/>
                  </a:lnTo>
                  <a:lnTo>
                    <a:pt x="215900" y="287274"/>
                  </a:lnTo>
                  <a:lnTo>
                    <a:pt x="288925" y="144399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11701" y="3789425"/>
              <a:ext cx="288925" cy="287655"/>
            </a:xfrm>
            <a:custGeom>
              <a:avLst/>
              <a:gdLst/>
              <a:ahLst/>
              <a:cxnLst/>
              <a:rect l="l" t="t" r="r" b="b"/>
              <a:pathLst>
                <a:path w="288925" h="287654">
                  <a:moveTo>
                    <a:pt x="0" y="144399"/>
                  </a:moveTo>
                  <a:lnTo>
                    <a:pt x="73025" y="0"/>
                  </a:lnTo>
                  <a:lnTo>
                    <a:pt x="215900" y="0"/>
                  </a:lnTo>
                  <a:lnTo>
                    <a:pt x="288925" y="144399"/>
                  </a:lnTo>
                  <a:lnTo>
                    <a:pt x="215900" y="287274"/>
                  </a:lnTo>
                  <a:lnTo>
                    <a:pt x="73025" y="287274"/>
                  </a:lnTo>
                  <a:lnTo>
                    <a:pt x="0" y="1443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0425" y="3789425"/>
              <a:ext cx="288925" cy="287655"/>
            </a:xfrm>
            <a:custGeom>
              <a:avLst/>
              <a:gdLst/>
              <a:ahLst/>
              <a:cxnLst/>
              <a:rect l="l" t="t" r="r" b="b"/>
              <a:pathLst>
                <a:path w="288925" h="287654">
                  <a:moveTo>
                    <a:pt x="215900" y="0"/>
                  </a:moveTo>
                  <a:lnTo>
                    <a:pt x="73025" y="0"/>
                  </a:lnTo>
                  <a:lnTo>
                    <a:pt x="0" y="144399"/>
                  </a:lnTo>
                  <a:lnTo>
                    <a:pt x="73025" y="287274"/>
                  </a:lnTo>
                  <a:lnTo>
                    <a:pt x="215900" y="287274"/>
                  </a:lnTo>
                  <a:lnTo>
                    <a:pt x="288925" y="144399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0425" y="3789425"/>
              <a:ext cx="288925" cy="287655"/>
            </a:xfrm>
            <a:custGeom>
              <a:avLst/>
              <a:gdLst/>
              <a:ahLst/>
              <a:cxnLst/>
              <a:rect l="l" t="t" r="r" b="b"/>
              <a:pathLst>
                <a:path w="288925" h="287654">
                  <a:moveTo>
                    <a:pt x="0" y="144399"/>
                  </a:moveTo>
                  <a:lnTo>
                    <a:pt x="73025" y="0"/>
                  </a:lnTo>
                  <a:lnTo>
                    <a:pt x="215900" y="0"/>
                  </a:lnTo>
                  <a:lnTo>
                    <a:pt x="288925" y="144399"/>
                  </a:lnTo>
                  <a:lnTo>
                    <a:pt x="215900" y="287274"/>
                  </a:lnTo>
                  <a:lnTo>
                    <a:pt x="73025" y="287274"/>
                  </a:lnTo>
                  <a:lnTo>
                    <a:pt x="0" y="1443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7625" y="3789425"/>
              <a:ext cx="288925" cy="287655"/>
            </a:xfrm>
            <a:custGeom>
              <a:avLst/>
              <a:gdLst/>
              <a:ahLst/>
              <a:cxnLst/>
              <a:rect l="l" t="t" r="r" b="b"/>
              <a:pathLst>
                <a:path w="288925" h="287654">
                  <a:moveTo>
                    <a:pt x="215900" y="0"/>
                  </a:moveTo>
                  <a:lnTo>
                    <a:pt x="73025" y="0"/>
                  </a:lnTo>
                  <a:lnTo>
                    <a:pt x="0" y="144399"/>
                  </a:lnTo>
                  <a:lnTo>
                    <a:pt x="73025" y="287274"/>
                  </a:lnTo>
                  <a:lnTo>
                    <a:pt x="215900" y="287274"/>
                  </a:lnTo>
                  <a:lnTo>
                    <a:pt x="288925" y="144399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67625" y="3789425"/>
              <a:ext cx="288925" cy="287655"/>
            </a:xfrm>
            <a:custGeom>
              <a:avLst/>
              <a:gdLst/>
              <a:ahLst/>
              <a:cxnLst/>
              <a:rect l="l" t="t" r="r" b="b"/>
              <a:pathLst>
                <a:path w="288925" h="287654">
                  <a:moveTo>
                    <a:pt x="0" y="144399"/>
                  </a:moveTo>
                  <a:lnTo>
                    <a:pt x="73025" y="0"/>
                  </a:lnTo>
                  <a:lnTo>
                    <a:pt x="215900" y="0"/>
                  </a:lnTo>
                  <a:lnTo>
                    <a:pt x="288925" y="144399"/>
                  </a:lnTo>
                  <a:lnTo>
                    <a:pt x="215900" y="287274"/>
                  </a:lnTo>
                  <a:lnTo>
                    <a:pt x="73025" y="287274"/>
                  </a:lnTo>
                  <a:lnTo>
                    <a:pt x="0" y="1443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39975" y="4183126"/>
              <a:ext cx="5904230" cy="76200"/>
            </a:xfrm>
            <a:custGeom>
              <a:avLst/>
              <a:gdLst/>
              <a:ahLst/>
              <a:cxnLst/>
              <a:rect l="l" t="t" r="r" b="b"/>
              <a:pathLst>
                <a:path w="5904230" h="76200">
                  <a:moveTo>
                    <a:pt x="5827649" y="44449"/>
                  </a:moveTo>
                  <a:lnTo>
                    <a:pt x="5827649" y="76200"/>
                  </a:lnTo>
                  <a:lnTo>
                    <a:pt x="5891149" y="44450"/>
                  </a:lnTo>
                  <a:lnTo>
                    <a:pt x="5827649" y="44449"/>
                  </a:lnTo>
                  <a:close/>
                </a:path>
                <a:path w="5904230" h="76200">
                  <a:moveTo>
                    <a:pt x="5827649" y="31749"/>
                  </a:moveTo>
                  <a:lnTo>
                    <a:pt x="5827649" y="44449"/>
                  </a:lnTo>
                  <a:lnTo>
                    <a:pt x="5840476" y="44450"/>
                  </a:lnTo>
                  <a:lnTo>
                    <a:pt x="5840476" y="31750"/>
                  </a:lnTo>
                  <a:lnTo>
                    <a:pt x="5827649" y="31749"/>
                  </a:lnTo>
                  <a:close/>
                </a:path>
                <a:path w="5904230" h="76200">
                  <a:moveTo>
                    <a:pt x="5827649" y="0"/>
                  </a:moveTo>
                  <a:lnTo>
                    <a:pt x="5827649" y="31749"/>
                  </a:lnTo>
                  <a:lnTo>
                    <a:pt x="5840476" y="31750"/>
                  </a:lnTo>
                  <a:lnTo>
                    <a:pt x="5840476" y="44450"/>
                  </a:lnTo>
                  <a:lnTo>
                    <a:pt x="5891149" y="44449"/>
                  </a:lnTo>
                  <a:lnTo>
                    <a:pt x="5903849" y="38100"/>
                  </a:lnTo>
                  <a:lnTo>
                    <a:pt x="5827649" y="0"/>
                  </a:lnTo>
                  <a:close/>
                </a:path>
                <a:path w="5904230" h="76200">
                  <a:moveTo>
                    <a:pt x="0" y="31623"/>
                  </a:moveTo>
                  <a:lnTo>
                    <a:pt x="0" y="44323"/>
                  </a:lnTo>
                  <a:lnTo>
                    <a:pt x="5827649" y="44449"/>
                  </a:lnTo>
                  <a:lnTo>
                    <a:pt x="5827649" y="31749"/>
                  </a:lnTo>
                  <a:lnTo>
                    <a:pt x="0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39975" y="2565400"/>
              <a:ext cx="0" cy="1656080"/>
            </a:xfrm>
            <a:custGeom>
              <a:avLst/>
              <a:gdLst/>
              <a:ahLst/>
              <a:cxnLst/>
              <a:rect l="l" t="t" r="r" b="b"/>
              <a:pathLst>
                <a:path h="1656079">
                  <a:moveTo>
                    <a:pt x="0" y="165582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6301" y="2420937"/>
              <a:ext cx="1151255" cy="144780"/>
            </a:xfrm>
            <a:custGeom>
              <a:avLst/>
              <a:gdLst/>
              <a:ahLst/>
              <a:cxnLst/>
              <a:rect l="l" t="t" r="r" b="b"/>
              <a:pathLst>
                <a:path w="1151254" h="144780">
                  <a:moveTo>
                    <a:pt x="1150937" y="0"/>
                  </a:moveTo>
                  <a:lnTo>
                    <a:pt x="0" y="0"/>
                  </a:lnTo>
                  <a:lnTo>
                    <a:pt x="0" y="144462"/>
                  </a:lnTo>
                  <a:lnTo>
                    <a:pt x="1150937" y="144462"/>
                  </a:lnTo>
                  <a:lnTo>
                    <a:pt x="11509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3721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CPU</a:t>
            </a:r>
            <a:r>
              <a:rPr sz="4400" spc="-95" dirty="0"/>
              <a:t> </a:t>
            </a:r>
            <a:r>
              <a:rPr sz="4400" dirty="0"/>
              <a:t>Clocking</a:t>
            </a:r>
            <a:endParaRPr sz="4400"/>
          </a:p>
        </p:txBody>
      </p:sp>
      <p:sp>
        <p:nvSpPr>
          <p:cNvPr id="20" name="object 20"/>
          <p:cNvSpPr txBox="1"/>
          <p:nvPr/>
        </p:nvSpPr>
        <p:spPr>
          <a:xfrm>
            <a:off x="763016" y="1149858"/>
            <a:ext cx="72961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Operation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digital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hardware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governed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by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constant-rate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clock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3016" y="2310129"/>
            <a:ext cx="3312160" cy="178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7233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icrosoft Sans Serif"/>
                <a:cs typeface="Microsoft Sans Serif"/>
              </a:rPr>
              <a:t>Clock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period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600" spc="-5" dirty="0">
                <a:latin typeface="Microsoft Sans Serif"/>
                <a:cs typeface="Microsoft Sans Serif"/>
              </a:rPr>
              <a:t>Clock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(cycles)</a:t>
            </a:r>
            <a:endParaRPr sz="1600">
              <a:latin typeface="Microsoft Sans Serif"/>
              <a:cs typeface="Microsoft Sans Serif"/>
            </a:endParaRPr>
          </a:p>
          <a:p>
            <a:pPr marL="12700" marR="1791335">
              <a:lnSpc>
                <a:spcPct val="100000"/>
              </a:lnSpc>
              <a:spcBef>
                <a:spcPts val="1480"/>
              </a:spcBef>
            </a:pPr>
            <a:r>
              <a:rPr sz="1600" spc="-5" dirty="0">
                <a:latin typeface="Microsoft Sans Serif"/>
                <a:cs typeface="Microsoft Sans Serif"/>
              </a:rPr>
              <a:t>Data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transfer 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and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computation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600" spc="-5" dirty="0">
                <a:latin typeface="Microsoft Sans Serif"/>
                <a:cs typeface="Microsoft Sans Serif"/>
              </a:rPr>
              <a:t>Update state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6217" y="4374001"/>
            <a:ext cx="6966584" cy="19316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79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Clock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period: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duration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clock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cycle</a:t>
            </a:r>
            <a:endParaRPr sz="280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400" dirty="0">
                <a:latin typeface="Microsoft Sans Serif"/>
                <a:cs typeface="Microsoft Sans Serif"/>
              </a:rPr>
              <a:t>e.g.,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250ps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0.25ns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250×10</a:t>
            </a:r>
            <a:r>
              <a:rPr sz="2400" spc="52" baseline="24305" dirty="0">
                <a:latin typeface="Microsoft Sans Serif"/>
                <a:cs typeface="Microsoft Sans Serif"/>
              </a:rPr>
              <a:t>–12</a:t>
            </a:r>
            <a:r>
              <a:rPr sz="2400" spc="35" dirty="0"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381000" indent="-342900">
              <a:lnSpc>
                <a:spcPct val="100000"/>
              </a:lnSpc>
              <a:spcBef>
                <a:spcPts val="65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Clock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frequency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(rate):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cycles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second</a:t>
            </a:r>
            <a:endParaRPr sz="280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59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400" dirty="0">
                <a:latin typeface="Microsoft Sans Serif"/>
                <a:cs typeface="Microsoft Sans Serif"/>
              </a:rPr>
              <a:t>e.g.,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4.0GHz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4000MHz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4.0×10</a:t>
            </a:r>
            <a:r>
              <a:rPr sz="2400" spc="-7" baseline="24305" dirty="0">
                <a:latin typeface="Microsoft Sans Serif"/>
                <a:cs typeface="Microsoft Sans Serif"/>
              </a:rPr>
              <a:t>9</a:t>
            </a:r>
            <a:r>
              <a:rPr sz="2400" spc="-5" dirty="0">
                <a:latin typeface="Microsoft Sans Serif"/>
                <a:cs typeface="Microsoft Sans Serif"/>
              </a:rPr>
              <a:t>Hz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22613" y="3279838"/>
            <a:ext cx="5193030" cy="297180"/>
            <a:chOff x="2622613" y="3279838"/>
            <a:chExt cx="5193030" cy="297180"/>
          </a:xfrm>
        </p:grpSpPr>
        <p:sp>
          <p:nvSpPr>
            <p:cNvPr id="24" name="object 24"/>
            <p:cNvSpPr/>
            <p:nvPr/>
          </p:nvSpPr>
          <p:spPr>
            <a:xfrm>
              <a:off x="4356100" y="3284601"/>
              <a:ext cx="1727200" cy="287655"/>
            </a:xfrm>
            <a:custGeom>
              <a:avLst/>
              <a:gdLst/>
              <a:ahLst/>
              <a:cxnLst/>
              <a:rect l="l" t="t" r="r" b="b"/>
              <a:pathLst>
                <a:path w="1727200" h="287654">
                  <a:moveTo>
                    <a:pt x="1655699" y="0"/>
                  </a:moveTo>
                  <a:lnTo>
                    <a:pt x="71374" y="0"/>
                  </a:lnTo>
                  <a:lnTo>
                    <a:pt x="0" y="142748"/>
                  </a:lnTo>
                  <a:lnTo>
                    <a:pt x="71374" y="287274"/>
                  </a:lnTo>
                  <a:lnTo>
                    <a:pt x="1655699" y="287274"/>
                  </a:lnTo>
                  <a:lnTo>
                    <a:pt x="1727200" y="142748"/>
                  </a:lnTo>
                  <a:lnTo>
                    <a:pt x="1655699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56100" y="3284601"/>
              <a:ext cx="1727200" cy="287655"/>
            </a:xfrm>
            <a:custGeom>
              <a:avLst/>
              <a:gdLst/>
              <a:ahLst/>
              <a:cxnLst/>
              <a:rect l="l" t="t" r="r" b="b"/>
              <a:pathLst>
                <a:path w="1727200" h="287654">
                  <a:moveTo>
                    <a:pt x="0" y="142748"/>
                  </a:moveTo>
                  <a:lnTo>
                    <a:pt x="71374" y="0"/>
                  </a:lnTo>
                  <a:lnTo>
                    <a:pt x="1655699" y="0"/>
                  </a:lnTo>
                  <a:lnTo>
                    <a:pt x="1727200" y="142748"/>
                  </a:lnTo>
                  <a:lnTo>
                    <a:pt x="1655699" y="287274"/>
                  </a:lnTo>
                  <a:lnTo>
                    <a:pt x="71374" y="287274"/>
                  </a:lnTo>
                  <a:lnTo>
                    <a:pt x="0" y="14274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27376" y="3284601"/>
              <a:ext cx="1727200" cy="287655"/>
            </a:xfrm>
            <a:custGeom>
              <a:avLst/>
              <a:gdLst/>
              <a:ahLst/>
              <a:cxnLst/>
              <a:rect l="l" t="t" r="r" b="b"/>
              <a:pathLst>
                <a:path w="1727200" h="287654">
                  <a:moveTo>
                    <a:pt x="1655699" y="0"/>
                  </a:moveTo>
                  <a:lnTo>
                    <a:pt x="71374" y="0"/>
                  </a:lnTo>
                  <a:lnTo>
                    <a:pt x="0" y="142748"/>
                  </a:lnTo>
                  <a:lnTo>
                    <a:pt x="71374" y="287274"/>
                  </a:lnTo>
                  <a:lnTo>
                    <a:pt x="1655699" y="287274"/>
                  </a:lnTo>
                  <a:lnTo>
                    <a:pt x="1727200" y="142748"/>
                  </a:lnTo>
                  <a:lnTo>
                    <a:pt x="1655699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27376" y="3284601"/>
              <a:ext cx="1727200" cy="287655"/>
            </a:xfrm>
            <a:custGeom>
              <a:avLst/>
              <a:gdLst/>
              <a:ahLst/>
              <a:cxnLst/>
              <a:rect l="l" t="t" r="r" b="b"/>
              <a:pathLst>
                <a:path w="1727200" h="287654">
                  <a:moveTo>
                    <a:pt x="0" y="142748"/>
                  </a:moveTo>
                  <a:lnTo>
                    <a:pt x="71374" y="0"/>
                  </a:lnTo>
                  <a:lnTo>
                    <a:pt x="1655699" y="0"/>
                  </a:lnTo>
                  <a:lnTo>
                    <a:pt x="1727200" y="142748"/>
                  </a:lnTo>
                  <a:lnTo>
                    <a:pt x="1655699" y="287274"/>
                  </a:lnTo>
                  <a:lnTo>
                    <a:pt x="71374" y="287274"/>
                  </a:lnTo>
                  <a:lnTo>
                    <a:pt x="0" y="14274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83300" y="3284601"/>
              <a:ext cx="1727200" cy="287655"/>
            </a:xfrm>
            <a:custGeom>
              <a:avLst/>
              <a:gdLst/>
              <a:ahLst/>
              <a:cxnLst/>
              <a:rect l="l" t="t" r="r" b="b"/>
              <a:pathLst>
                <a:path w="1727200" h="287654">
                  <a:moveTo>
                    <a:pt x="1655699" y="0"/>
                  </a:moveTo>
                  <a:lnTo>
                    <a:pt x="71374" y="0"/>
                  </a:lnTo>
                  <a:lnTo>
                    <a:pt x="0" y="142748"/>
                  </a:lnTo>
                  <a:lnTo>
                    <a:pt x="71374" y="287274"/>
                  </a:lnTo>
                  <a:lnTo>
                    <a:pt x="1655699" y="287274"/>
                  </a:lnTo>
                  <a:lnTo>
                    <a:pt x="1727200" y="142748"/>
                  </a:lnTo>
                  <a:lnTo>
                    <a:pt x="1655699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83300" y="3284601"/>
              <a:ext cx="1727200" cy="287655"/>
            </a:xfrm>
            <a:custGeom>
              <a:avLst/>
              <a:gdLst/>
              <a:ahLst/>
              <a:cxnLst/>
              <a:rect l="l" t="t" r="r" b="b"/>
              <a:pathLst>
                <a:path w="1727200" h="287654">
                  <a:moveTo>
                    <a:pt x="0" y="142748"/>
                  </a:moveTo>
                  <a:lnTo>
                    <a:pt x="71374" y="0"/>
                  </a:lnTo>
                  <a:lnTo>
                    <a:pt x="1655699" y="0"/>
                  </a:lnTo>
                  <a:lnTo>
                    <a:pt x="1727200" y="142748"/>
                  </a:lnTo>
                  <a:lnTo>
                    <a:pt x="1655699" y="287274"/>
                  </a:lnTo>
                  <a:lnTo>
                    <a:pt x="71374" y="287274"/>
                  </a:lnTo>
                  <a:lnTo>
                    <a:pt x="0" y="14274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11</a:t>
            </a:fld>
            <a:endParaRPr dirty="0"/>
          </a:p>
        </p:txBody>
      </p:sp>
      <p:pic>
        <p:nvPicPr>
          <p:cNvPr id="3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4225" y="990600"/>
            <a:ext cx="487363" cy="487363"/>
          </a:xfrm>
          <a:prstGeom prst="rect">
            <a:avLst/>
          </a:prstGeom>
        </p:spPr>
      </p:pic>
      <p:sp>
        <p:nvSpPr>
          <p:cNvPr id="32" name="Up Arrow 31"/>
          <p:cNvSpPr/>
          <p:nvPr/>
        </p:nvSpPr>
        <p:spPr>
          <a:xfrm>
            <a:off x="8380730" y="1702180"/>
            <a:ext cx="457200" cy="25908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2667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CPU</a:t>
            </a:r>
            <a:r>
              <a:rPr sz="4400" spc="-85" dirty="0"/>
              <a:t> </a:t>
            </a:r>
            <a:r>
              <a:rPr sz="4400" dirty="0"/>
              <a:t>Time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036637" y="1428750"/>
            <a:ext cx="7459980" cy="1452880"/>
            <a:chOff x="1036637" y="1428750"/>
            <a:chExt cx="7459980" cy="1452880"/>
          </a:xfrm>
        </p:grpSpPr>
        <p:sp>
          <p:nvSpPr>
            <p:cNvPr id="4" name="object 4"/>
            <p:cNvSpPr/>
            <p:nvPr/>
          </p:nvSpPr>
          <p:spPr>
            <a:xfrm>
              <a:off x="1036637" y="1428750"/>
              <a:ext cx="7459980" cy="1452880"/>
            </a:xfrm>
            <a:custGeom>
              <a:avLst/>
              <a:gdLst/>
              <a:ahLst/>
              <a:cxnLst/>
              <a:rect l="l" t="t" r="r" b="b"/>
              <a:pathLst>
                <a:path w="7459980" h="1452880">
                  <a:moveTo>
                    <a:pt x="7459599" y="0"/>
                  </a:moveTo>
                  <a:lnTo>
                    <a:pt x="0" y="0"/>
                  </a:lnTo>
                  <a:lnTo>
                    <a:pt x="0" y="1452626"/>
                  </a:lnTo>
                  <a:lnTo>
                    <a:pt x="7459599" y="1452626"/>
                  </a:lnTo>
                  <a:lnTo>
                    <a:pt x="7459599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1633" y="2470260"/>
              <a:ext cx="2701925" cy="0"/>
            </a:xfrm>
            <a:custGeom>
              <a:avLst/>
              <a:gdLst/>
              <a:ahLst/>
              <a:cxnLst/>
              <a:rect l="l" t="t" r="r" b="b"/>
              <a:pathLst>
                <a:path w="2701925">
                  <a:moveTo>
                    <a:pt x="0" y="0"/>
                  </a:moveTo>
                  <a:lnTo>
                    <a:pt x="2701409" y="0"/>
                  </a:lnTo>
                </a:path>
              </a:pathLst>
            </a:custGeom>
            <a:ln w="140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0316" y="1188305"/>
            <a:ext cx="7879080" cy="4281170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730"/>
              </a:spcBef>
            </a:pP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20" dirty="0">
                <a:latin typeface="Microsoft Sans Serif"/>
                <a:cs typeface="Microsoft Sans Serif"/>
              </a:rPr>
              <a:t>P</a:t>
            </a:r>
            <a:r>
              <a:rPr sz="2600" spc="55" dirty="0">
                <a:latin typeface="Microsoft Sans Serif"/>
                <a:cs typeface="Microsoft Sans Serif"/>
              </a:rPr>
              <a:t>U</a:t>
            </a:r>
            <a:r>
              <a:rPr sz="2600" spc="-340" dirty="0">
                <a:latin typeface="Microsoft Sans Serif"/>
                <a:cs typeface="Microsoft Sans Serif"/>
              </a:rPr>
              <a:t> </a:t>
            </a:r>
            <a:r>
              <a:rPr sz="2600" spc="-50" dirty="0">
                <a:latin typeface="Microsoft Sans Serif"/>
                <a:cs typeface="Microsoft Sans Serif"/>
              </a:rPr>
              <a:t>T</a:t>
            </a:r>
            <a:r>
              <a:rPr sz="2600" spc="55" dirty="0">
                <a:latin typeface="Microsoft Sans Serif"/>
                <a:cs typeface="Microsoft Sans Serif"/>
              </a:rPr>
              <a:t>i</a:t>
            </a:r>
            <a:r>
              <a:rPr sz="2600" spc="245" dirty="0">
                <a:latin typeface="Microsoft Sans Serif"/>
                <a:cs typeface="Microsoft Sans Serif"/>
              </a:rPr>
              <a:t>m</a:t>
            </a:r>
            <a:r>
              <a:rPr sz="2600" spc="45" dirty="0">
                <a:latin typeface="Microsoft Sans Serif"/>
                <a:cs typeface="Microsoft Sans Serif"/>
              </a:rPr>
              <a:t>e</a:t>
            </a:r>
            <a:r>
              <a:rPr sz="2600" spc="-240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Symbol"/>
                <a:cs typeface="Symbol"/>
              </a:rPr>
              <a:t>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20" dirty="0">
                <a:latin typeface="Microsoft Sans Serif"/>
                <a:cs typeface="Microsoft Sans Serif"/>
              </a:rPr>
              <a:t>P</a:t>
            </a:r>
            <a:r>
              <a:rPr sz="2600" spc="365" dirty="0">
                <a:latin typeface="Microsoft Sans Serif"/>
                <a:cs typeface="Microsoft Sans Serif"/>
              </a:rPr>
              <a:t>U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90" dirty="0">
                <a:latin typeface="Microsoft Sans Serif"/>
                <a:cs typeface="Microsoft Sans Serif"/>
              </a:rPr>
              <a:t>o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40" dirty="0">
                <a:latin typeface="Microsoft Sans Serif"/>
                <a:cs typeface="Microsoft Sans Serif"/>
              </a:rPr>
              <a:t>k</a:t>
            </a:r>
            <a:r>
              <a:rPr sz="2600" spc="-305" dirty="0">
                <a:latin typeface="Microsoft Sans Serif"/>
                <a:cs typeface="Microsoft Sans Serif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-204" dirty="0">
                <a:latin typeface="Microsoft Sans Serif"/>
                <a:cs typeface="Microsoft Sans Serif"/>
              </a:rPr>
              <a:t>y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90" dirty="0">
                <a:latin typeface="Microsoft Sans Serif"/>
                <a:cs typeface="Microsoft Sans Serif"/>
              </a:rPr>
              <a:t>e</a:t>
            </a:r>
            <a:r>
              <a:rPr sz="2600" spc="229" dirty="0">
                <a:latin typeface="Microsoft Sans Serif"/>
                <a:cs typeface="Microsoft Sans Serif"/>
              </a:rPr>
              <a:t>s</a:t>
            </a:r>
            <a:r>
              <a:rPr sz="2600" spc="45" dirty="0">
                <a:latin typeface="Symbol"/>
                <a:cs typeface="Symbol"/>
              </a:rPr>
              <a:t></a:t>
            </a:r>
            <a:r>
              <a:rPr sz="2600" spc="-385" dirty="0">
                <a:latin typeface="Times New Roman"/>
                <a:cs typeface="Times New Roman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90" dirty="0">
                <a:latin typeface="Microsoft Sans Serif"/>
                <a:cs typeface="Microsoft Sans Serif"/>
              </a:rPr>
              <a:t>o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40" dirty="0">
                <a:latin typeface="Microsoft Sans Serif"/>
                <a:cs typeface="Microsoft Sans Serif"/>
              </a:rPr>
              <a:t>k</a:t>
            </a:r>
            <a:r>
              <a:rPr sz="2600" spc="-310" dirty="0">
                <a:latin typeface="Microsoft Sans Serif"/>
                <a:cs typeface="Microsoft Sans Serif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-204" dirty="0">
                <a:latin typeface="Microsoft Sans Serif"/>
                <a:cs typeface="Microsoft Sans Serif"/>
              </a:rPr>
              <a:t>y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45" dirty="0">
                <a:latin typeface="Microsoft Sans Serif"/>
                <a:cs typeface="Microsoft Sans Serif"/>
              </a:rPr>
              <a:t>e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-50" dirty="0">
                <a:latin typeface="Microsoft Sans Serif"/>
                <a:cs typeface="Microsoft Sans Serif"/>
              </a:rPr>
              <a:t>T</a:t>
            </a:r>
            <a:r>
              <a:rPr sz="2600" spc="55" dirty="0">
                <a:latin typeface="Microsoft Sans Serif"/>
                <a:cs typeface="Microsoft Sans Serif"/>
              </a:rPr>
              <a:t>i</a:t>
            </a:r>
            <a:r>
              <a:rPr sz="2600" spc="245" dirty="0">
                <a:latin typeface="Microsoft Sans Serif"/>
                <a:cs typeface="Microsoft Sans Serif"/>
              </a:rPr>
              <a:t>m</a:t>
            </a:r>
            <a:r>
              <a:rPr sz="2600" spc="45" dirty="0"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  <a:p>
            <a:pPr marL="2733040" marR="2983865" indent="-808990">
              <a:lnSpc>
                <a:spcPct val="119600"/>
              </a:lnSpc>
              <a:spcBef>
                <a:spcPts val="1025"/>
              </a:spcBef>
            </a:pPr>
            <a:r>
              <a:rPr sz="3900" spc="67" baseline="-35256" dirty="0">
                <a:latin typeface="Symbol"/>
                <a:cs typeface="Symbol"/>
              </a:rPr>
              <a:t></a:t>
            </a:r>
            <a:r>
              <a:rPr sz="3900" spc="104" baseline="-35256" dirty="0">
                <a:latin typeface="Times New Roman"/>
                <a:cs typeface="Times New Roman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20" dirty="0">
                <a:latin typeface="Microsoft Sans Serif"/>
                <a:cs typeface="Microsoft Sans Serif"/>
              </a:rPr>
              <a:t>P</a:t>
            </a:r>
            <a:r>
              <a:rPr sz="2600" spc="365" dirty="0">
                <a:latin typeface="Microsoft Sans Serif"/>
                <a:cs typeface="Microsoft Sans Serif"/>
              </a:rPr>
              <a:t>U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90" dirty="0">
                <a:latin typeface="Microsoft Sans Serif"/>
                <a:cs typeface="Microsoft Sans Serif"/>
              </a:rPr>
              <a:t>o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40" dirty="0">
                <a:latin typeface="Microsoft Sans Serif"/>
                <a:cs typeface="Microsoft Sans Serif"/>
              </a:rPr>
              <a:t>k</a:t>
            </a:r>
            <a:r>
              <a:rPr sz="2600" spc="-305" dirty="0">
                <a:latin typeface="Microsoft Sans Serif"/>
                <a:cs typeface="Microsoft Sans Serif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-204" dirty="0">
                <a:latin typeface="Microsoft Sans Serif"/>
                <a:cs typeface="Microsoft Sans Serif"/>
              </a:rPr>
              <a:t>y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90" dirty="0">
                <a:latin typeface="Microsoft Sans Serif"/>
                <a:cs typeface="Microsoft Sans Serif"/>
              </a:rPr>
              <a:t>e</a:t>
            </a:r>
            <a:r>
              <a:rPr sz="2600" spc="25" dirty="0">
                <a:latin typeface="Microsoft Sans Serif"/>
                <a:cs typeface="Microsoft Sans Serif"/>
              </a:rPr>
              <a:t>s  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90" dirty="0">
                <a:latin typeface="Microsoft Sans Serif"/>
                <a:cs typeface="Microsoft Sans Serif"/>
              </a:rPr>
              <a:t>o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40" dirty="0">
                <a:latin typeface="Microsoft Sans Serif"/>
                <a:cs typeface="Microsoft Sans Serif"/>
              </a:rPr>
              <a:t>k</a:t>
            </a:r>
            <a:r>
              <a:rPr sz="2600" spc="-385" dirty="0">
                <a:latin typeface="Microsoft Sans Serif"/>
                <a:cs typeface="Microsoft Sans Serif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Ra</a:t>
            </a:r>
            <a:r>
              <a:rPr sz="2600" spc="-70" dirty="0">
                <a:latin typeface="Microsoft Sans Serif"/>
                <a:cs typeface="Microsoft Sans Serif"/>
              </a:rPr>
              <a:t>t</a:t>
            </a:r>
            <a:r>
              <a:rPr sz="2600" spc="45" dirty="0"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  <a:p>
            <a:pPr marL="368300" indent="-342900">
              <a:lnSpc>
                <a:spcPct val="100000"/>
              </a:lnSpc>
              <a:spcBef>
                <a:spcPts val="95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Performance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improved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by</a:t>
            </a:r>
            <a:endParaRPr sz="3200">
              <a:latin typeface="Microsoft Sans Serif"/>
              <a:cs typeface="Microsoft Sans Serif"/>
            </a:endParaRPr>
          </a:p>
          <a:p>
            <a:pPr marL="768985" lvl="1" indent="-287020">
              <a:lnSpc>
                <a:spcPct val="100000"/>
              </a:lnSpc>
              <a:spcBef>
                <a:spcPts val="68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68985" algn="l"/>
                <a:tab pos="7696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Reducing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number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clock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cycles</a:t>
            </a:r>
            <a:endParaRPr sz="2800">
              <a:latin typeface="Microsoft Sans Serif"/>
              <a:cs typeface="Microsoft Sans Serif"/>
            </a:endParaRPr>
          </a:p>
          <a:p>
            <a:pPr marL="768985" lvl="1" indent="-287020">
              <a:lnSpc>
                <a:spcPct val="100000"/>
              </a:lnSpc>
              <a:spcBef>
                <a:spcPts val="6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68985" algn="l"/>
                <a:tab pos="7696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Increasing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clock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rate</a:t>
            </a:r>
            <a:endParaRPr sz="2800">
              <a:latin typeface="Microsoft Sans Serif"/>
              <a:cs typeface="Microsoft Sans Serif"/>
            </a:endParaRPr>
          </a:p>
          <a:p>
            <a:pPr marL="768985" marR="17780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68985" algn="l"/>
                <a:tab pos="7696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Hardware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designer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must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often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trade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off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clock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rate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against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cycle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count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8" name="Right Arrow 7"/>
          <p:cNvSpPr/>
          <p:nvPr/>
        </p:nvSpPr>
        <p:spPr>
          <a:xfrm>
            <a:off x="1905000" y="5715000"/>
            <a:ext cx="2514600" cy="4572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0620" y="568483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121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CPU</a:t>
            </a:r>
            <a:r>
              <a:rPr sz="4400" spc="-50" dirty="0"/>
              <a:t> </a:t>
            </a:r>
            <a:r>
              <a:rPr sz="4400" dirty="0"/>
              <a:t>Time</a:t>
            </a:r>
            <a:r>
              <a:rPr sz="4400" spc="-40" dirty="0"/>
              <a:t> </a:t>
            </a:r>
            <a:r>
              <a:rPr sz="4400" dirty="0"/>
              <a:t>Example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78230"/>
            <a:ext cx="6375400" cy="20739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EBEAAC"/>
              </a:buClr>
              <a:buSzPct val="60416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Computer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A: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2GHz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clock,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10s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CPU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EBEAAC"/>
              </a:buClr>
              <a:buSzPct val="60416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Designing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Computer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lr>
                <a:srgbClr val="91AEBE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Aim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dirty="0">
                <a:latin typeface="Microsoft Sans Serif"/>
                <a:cs typeface="Microsoft Sans Serif"/>
              </a:rPr>
              <a:t> 6s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CPU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time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lr>
                <a:srgbClr val="91AEBE"/>
              </a:buClr>
              <a:buSzPct val="55000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000" dirty="0">
                <a:latin typeface="Microsoft Sans Serif"/>
                <a:cs typeface="Microsoft Sans Serif"/>
              </a:rPr>
              <a:t>Can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do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faster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clock,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causes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1.2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×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clock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cycles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EBEAAC"/>
              </a:buClr>
              <a:buSzPct val="60416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How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fast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must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Computer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clock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be?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2175" y="3284537"/>
            <a:ext cx="7136130" cy="2946400"/>
            <a:chOff x="892175" y="3284537"/>
            <a:chExt cx="7136130" cy="2946400"/>
          </a:xfrm>
        </p:grpSpPr>
        <p:sp>
          <p:nvSpPr>
            <p:cNvPr id="5" name="object 5"/>
            <p:cNvSpPr/>
            <p:nvPr/>
          </p:nvSpPr>
          <p:spPr>
            <a:xfrm>
              <a:off x="892175" y="3284537"/>
              <a:ext cx="7136130" cy="2946400"/>
            </a:xfrm>
            <a:custGeom>
              <a:avLst/>
              <a:gdLst/>
              <a:ahLst/>
              <a:cxnLst/>
              <a:rect l="l" t="t" r="r" b="b"/>
              <a:pathLst>
                <a:path w="7136130" h="2946400">
                  <a:moveTo>
                    <a:pt x="7135876" y="0"/>
                  </a:moveTo>
                  <a:lnTo>
                    <a:pt x="0" y="0"/>
                  </a:lnTo>
                  <a:lnTo>
                    <a:pt x="0" y="2946400"/>
                  </a:lnTo>
                  <a:lnTo>
                    <a:pt x="7135876" y="2946400"/>
                  </a:lnTo>
                  <a:lnTo>
                    <a:pt x="7135876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7215" y="3692474"/>
              <a:ext cx="4817745" cy="2166620"/>
            </a:xfrm>
            <a:custGeom>
              <a:avLst/>
              <a:gdLst/>
              <a:ahLst/>
              <a:cxnLst/>
              <a:rect l="l" t="t" r="r" b="b"/>
              <a:pathLst>
                <a:path w="4817745" h="2166620">
                  <a:moveTo>
                    <a:pt x="0" y="0"/>
                  </a:moveTo>
                  <a:lnTo>
                    <a:pt x="1919535" y="0"/>
                  </a:lnTo>
                </a:path>
                <a:path w="4817745" h="2166620">
                  <a:moveTo>
                    <a:pt x="2243430" y="0"/>
                  </a:moveTo>
                  <a:lnTo>
                    <a:pt x="4817639" y="0"/>
                  </a:lnTo>
                </a:path>
                <a:path w="4817745" h="2166620">
                  <a:moveTo>
                    <a:pt x="0" y="2166242"/>
                  </a:moveTo>
                  <a:lnTo>
                    <a:pt x="1696098" y="2166242"/>
                  </a:lnTo>
                </a:path>
                <a:path w="4817745" h="2166620">
                  <a:moveTo>
                    <a:pt x="2019487" y="2166242"/>
                  </a:moveTo>
                  <a:lnTo>
                    <a:pt x="3082268" y="2166242"/>
                  </a:lnTo>
                </a:path>
              </a:pathLst>
            </a:custGeom>
            <a:ln w="129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32742" y="5856327"/>
            <a:ext cx="2066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135" algn="l"/>
              </a:tabLst>
            </a:pPr>
            <a:r>
              <a:rPr sz="2400" spc="60" dirty="0">
                <a:latin typeface="Microsoft Sans Serif"/>
                <a:cs typeface="Microsoft Sans Serif"/>
              </a:rPr>
              <a:t>6</a:t>
            </a:r>
            <a:r>
              <a:rPr sz="2400" spc="5" dirty="0">
                <a:latin typeface="Microsoft Sans Serif"/>
                <a:cs typeface="Microsoft Sans Serif"/>
              </a:rPr>
              <a:t>s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60" dirty="0">
                <a:latin typeface="Microsoft Sans Serif"/>
                <a:cs typeface="Microsoft Sans Serif"/>
              </a:rPr>
              <a:t>6s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209038" y="3451071"/>
            <a:ext cx="1500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F0000"/>
                </a:solidFill>
                <a:latin typeface="Microsoft Sans Serif"/>
                <a:cs typeface="Microsoft Sans Serif"/>
              </a:rPr>
              <a:t>C</a:t>
            </a:r>
            <a:r>
              <a:rPr sz="24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l</a:t>
            </a:r>
            <a:r>
              <a:rPr sz="2400" spc="55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c</a:t>
            </a:r>
            <a:r>
              <a:rPr sz="24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k</a:t>
            </a:r>
            <a:r>
              <a:rPr sz="2400" spc="-3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0000"/>
                </a:solidFill>
                <a:latin typeface="Microsoft Sans Serif"/>
                <a:cs typeface="Microsoft Sans Serif"/>
              </a:rPr>
              <a:t>Ra</a:t>
            </a:r>
            <a:r>
              <a:rPr sz="2400" spc="-75" dirty="0">
                <a:solidFill>
                  <a:srgbClr val="FF0000"/>
                </a:solidFill>
                <a:latin typeface="Microsoft Sans Serif"/>
                <a:cs typeface="Microsoft Sans Serif"/>
              </a:rPr>
              <a:t>t</a:t>
            </a:r>
            <a:r>
              <a:rPr sz="24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endParaRPr sz="2400" dirty="0">
              <a:solidFill>
                <a:srgbClr val="FF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8594" y="3689982"/>
            <a:ext cx="3596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219450" algn="l"/>
              </a:tabLst>
            </a:pPr>
            <a:r>
              <a:rPr sz="2400" spc="20" dirty="0">
                <a:latin typeface="Microsoft Sans Serif"/>
                <a:cs typeface="Microsoft Sans Serif"/>
              </a:rPr>
              <a:t>CPU</a:t>
            </a:r>
            <a:r>
              <a:rPr sz="2400" spc="-30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Time</a:t>
            </a:r>
            <a:r>
              <a:rPr sz="2100" spc="22" baseline="-23809" dirty="0">
                <a:latin typeface="Microsoft Sans Serif"/>
                <a:cs typeface="Microsoft Sans Serif"/>
              </a:rPr>
              <a:t>B	</a:t>
            </a:r>
            <a:r>
              <a:rPr sz="2400" spc="60" dirty="0">
                <a:latin typeface="Microsoft Sans Serif"/>
                <a:cs typeface="Microsoft Sans Serif"/>
              </a:rPr>
              <a:t>6s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1016" y="3654776"/>
            <a:ext cx="144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Microsoft Sans Serif"/>
                <a:cs typeface="Microsoft Sans Serif"/>
              </a:rPr>
              <a:t>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1334" y="5618017"/>
            <a:ext cx="2437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8270" algn="l"/>
              </a:tabLst>
            </a:pP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5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4GHz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8394" y="5425143"/>
            <a:ext cx="3146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09359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1.2</a:t>
            </a:r>
            <a:r>
              <a:rPr sz="2400" spc="-41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Symbol"/>
                <a:cs typeface="Symbol"/>
              </a:rPr>
              <a:t></a:t>
            </a:r>
            <a:r>
              <a:rPr sz="2400" spc="-31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20</a:t>
            </a:r>
            <a:r>
              <a:rPr sz="2400" spc="70" dirty="0">
                <a:latin typeface="Symbol"/>
                <a:cs typeface="Symbol"/>
              </a:rPr>
              <a:t></a:t>
            </a:r>
            <a:r>
              <a:rPr sz="2400" spc="70" dirty="0">
                <a:latin typeface="Microsoft Sans Serif"/>
                <a:cs typeface="Microsoft Sans Serif"/>
              </a:rPr>
              <a:t>10</a:t>
            </a:r>
            <a:r>
              <a:rPr sz="2100" spc="104" baseline="41666" dirty="0">
                <a:latin typeface="Microsoft Sans Serif"/>
                <a:cs typeface="Microsoft Sans Serif"/>
              </a:rPr>
              <a:t>9	</a:t>
            </a:r>
            <a:r>
              <a:rPr sz="2400" spc="70" dirty="0">
                <a:latin typeface="Microsoft Sans Serif"/>
                <a:cs typeface="Microsoft Sans Serif"/>
              </a:rPr>
              <a:t>24</a:t>
            </a:r>
            <a:r>
              <a:rPr sz="2400" spc="70" dirty="0">
                <a:latin typeface="Symbol"/>
                <a:cs typeface="Symbol"/>
              </a:rPr>
              <a:t></a:t>
            </a:r>
            <a:r>
              <a:rPr sz="2400" spc="70" dirty="0">
                <a:latin typeface="Microsoft Sans Serif"/>
                <a:cs typeface="Microsoft Sans Serif"/>
              </a:rPr>
              <a:t>10</a:t>
            </a:r>
            <a:r>
              <a:rPr sz="2100" spc="104" baseline="41666" dirty="0">
                <a:latin typeface="Microsoft Sans Serif"/>
                <a:cs typeface="Microsoft Sans Serif"/>
              </a:rPr>
              <a:t>9</a:t>
            </a:r>
            <a:endParaRPr sz="2100" baseline="41666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3638" y="5618017"/>
            <a:ext cx="1937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latin typeface="Microsoft Sans Serif"/>
                <a:cs typeface="Microsoft Sans Serif"/>
              </a:rPr>
              <a:t>C</a:t>
            </a:r>
            <a:r>
              <a:rPr sz="2400" spc="40" dirty="0">
                <a:latin typeface="Microsoft Sans Serif"/>
                <a:cs typeface="Microsoft Sans Serif"/>
              </a:rPr>
              <a:t>l</a:t>
            </a:r>
            <a:r>
              <a:rPr sz="2400" spc="55" dirty="0">
                <a:latin typeface="Microsoft Sans Serif"/>
                <a:cs typeface="Microsoft Sans Serif"/>
              </a:rPr>
              <a:t>o</a:t>
            </a:r>
            <a:r>
              <a:rPr sz="2400" spc="-5" dirty="0">
                <a:latin typeface="Microsoft Sans Serif"/>
                <a:cs typeface="Microsoft Sans Serif"/>
              </a:rPr>
              <a:t>c</a:t>
            </a:r>
            <a:r>
              <a:rPr sz="2400" spc="5" dirty="0">
                <a:latin typeface="Microsoft Sans Serif"/>
                <a:cs typeface="Microsoft Sans Serif"/>
              </a:rPr>
              <a:t>k</a:t>
            </a:r>
            <a:r>
              <a:rPr sz="2400" spc="-350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Ra</a:t>
            </a:r>
            <a:r>
              <a:rPr sz="2400" spc="-75" dirty="0">
                <a:latin typeface="Microsoft Sans Serif"/>
                <a:cs typeface="Microsoft Sans Serif"/>
              </a:rPr>
              <a:t>t</a:t>
            </a:r>
            <a:r>
              <a:rPr sz="2400" spc="-20" dirty="0">
                <a:latin typeface="Microsoft Sans Serif"/>
                <a:cs typeface="Microsoft Sans Serif"/>
              </a:rPr>
              <a:t>e</a:t>
            </a:r>
            <a:r>
              <a:rPr sz="2100" spc="7" baseline="-23809" dirty="0">
                <a:latin typeface="Microsoft Sans Serif"/>
                <a:cs typeface="Microsoft Sans Serif"/>
              </a:rPr>
              <a:t>B</a:t>
            </a:r>
            <a:r>
              <a:rPr sz="2100" baseline="-23809" dirty="0">
                <a:latin typeface="Microsoft Sans Serif"/>
                <a:cs typeface="Microsoft Sans Serif"/>
              </a:rPr>
              <a:t> </a:t>
            </a:r>
            <a:r>
              <a:rPr sz="2100" spc="75" baseline="-23809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0487" y="4244014"/>
            <a:ext cx="5685790" cy="98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latin typeface="Microsoft Sans Serif"/>
                <a:cs typeface="Microsoft Sans Serif"/>
              </a:rPr>
              <a:t>C</a:t>
            </a:r>
            <a:r>
              <a:rPr sz="2400" spc="40" dirty="0">
                <a:latin typeface="Microsoft Sans Serif"/>
                <a:cs typeface="Microsoft Sans Serif"/>
              </a:rPr>
              <a:t>l</a:t>
            </a:r>
            <a:r>
              <a:rPr sz="2400" spc="55" dirty="0">
                <a:latin typeface="Microsoft Sans Serif"/>
                <a:cs typeface="Microsoft Sans Serif"/>
              </a:rPr>
              <a:t>o</a:t>
            </a:r>
            <a:r>
              <a:rPr sz="2400" spc="-5" dirty="0">
                <a:latin typeface="Microsoft Sans Serif"/>
                <a:cs typeface="Microsoft Sans Serif"/>
              </a:rPr>
              <a:t>c</a:t>
            </a:r>
            <a:r>
              <a:rPr sz="2400" spc="5" dirty="0">
                <a:latin typeface="Microsoft Sans Serif"/>
                <a:cs typeface="Microsoft Sans Serif"/>
              </a:rPr>
              <a:t>k</a:t>
            </a:r>
            <a:r>
              <a:rPr sz="2400" spc="-27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C</a:t>
            </a:r>
            <a:r>
              <a:rPr sz="2400" spc="-204" dirty="0">
                <a:latin typeface="Microsoft Sans Serif"/>
                <a:cs typeface="Microsoft Sans Serif"/>
              </a:rPr>
              <a:t>y</a:t>
            </a:r>
            <a:r>
              <a:rPr sz="2400" spc="-5" dirty="0">
                <a:latin typeface="Microsoft Sans Serif"/>
                <a:cs typeface="Microsoft Sans Serif"/>
              </a:rPr>
              <a:t>c</a:t>
            </a:r>
            <a:r>
              <a:rPr sz="2400" spc="40" dirty="0">
                <a:latin typeface="Microsoft Sans Serif"/>
                <a:cs typeface="Microsoft Sans Serif"/>
              </a:rPr>
              <a:t>l</a:t>
            </a:r>
            <a:r>
              <a:rPr sz="2400" spc="55" dirty="0">
                <a:latin typeface="Microsoft Sans Serif"/>
                <a:cs typeface="Microsoft Sans Serif"/>
              </a:rPr>
              <a:t>e</a:t>
            </a:r>
            <a:r>
              <a:rPr sz="2400" spc="85" dirty="0">
                <a:latin typeface="Microsoft Sans Serif"/>
                <a:cs typeface="Microsoft Sans Serif"/>
              </a:rPr>
              <a:t>s</a:t>
            </a:r>
            <a:r>
              <a:rPr sz="2100" spc="7" baseline="-23809" dirty="0">
                <a:latin typeface="Microsoft Sans Serif"/>
                <a:cs typeface="Microsoft Sans Serif"/>
              </a:rPr>
              <a:t>A</a:t>
            </a:r>
            <a:r>
              <a:rPr sz="2100" baseline="-23809" dirty="0">
                <a:latin typeface="Microsoft Sans Serif"/>
                <a:cs typeface="Microsoft Sans Serif"/>
              </a:rPr>
              <a:t> </a:t>
            </a:r>
            <a:r>
              <a:rPr sz="2100" spc="165" baseline="-23809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C</a:t>
            </a:r>
            <a:r>
              <a:rPr sz="2400" spc="-5" dirty="0">
                <a:latin typeface="Microsoft Sans Serif"/>
                <a:cs typeface="Microsoft Sans Serif"/>
              </a:rPr>
              <a:t>P</a:t>
            </a:r>
            <a:r>
              <a:rPr sz="2400" spc="10" dirty="0">
                <a:latin typeface="Microsoft Sans Serif"/>
                <a:cs typeface="Microsoft Sans Serif"/>
              </a:rPr>
              <a:t>U</a:t>
            </a:r>
            <a:r>
              <a:rPr sz="2400" spc="-30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T</a:t>
            </a:r>
            <a:r>
              <a:rPr sz="2400" spc="40" dirty="0">
                <a:latin typeface="Microsoft Sans Serif"/>
                <a:cs typeface="Microsoft Sans Serif"/>
              </a:rPr>
              <a:t>i</a:t>
            </a:r>
            <a:r>
              <a:rPr sz="2400" spc="195" dirty="0">
                <a:latin typeface="Microsoft Sans Serif"/>
                <a:cs typeface="Microsoft Sans Serif"/>
              </a:rPr>
              <a:t>m</a:t>
            </a:r>
            <a:r>
              <a:rPr sz="2400" spc="20" dirty="0">
                <a:latin typeface="Microsoft Sans Serif"/>
                <a:cs typeface="Microsoft Sans Serif"/>
              </a:rPr>
              <a:t>e</a:t>
            </a:r>
            <a:r>
              <a:rPr sz="2100" spc="7" baseline="-23809" dirty="0">
                <a:latin typeface="Microsoft Sans Serif"/>
                <a:cs typeface="Microsoft Sans Serif"/>
              </a:rPr>
              <a:t>A</a:t>
            </a:r>
            <a:r>
              <a:rPr sz="2100" spc="270" baseline="-23809" dirty="0">
                <a:latin typeface="Microsoft Sans Serif"/>
                <a:cs typeface="Microsoft Sans Serif"/>
              </a:rPr>
              <a:t> </a:t>
            </a:r>
            <a:r>
              <a:rPr sz="2400" spc="250" dirty="0">
                <a:latin typeface="Symbol"/>
                <a:cs typeface="Symbol"/>
              </a:rPr>
              <a:t></a:t>
            </a:r>
            <a:r>
              <a:rPr sz="2400" spc="60" dirty="0">
                <a:latin typeface="Microsoft Sans Serif"/>
                <a:cs typeface="Microsoft Sans Serif"/>
              </a:rPr>
              <a:t>C</a:t>
            </a:r>
            <a:r>
              <a:rPr sz="2400" spc="40" dirty="0">
                <a:latin typeface="Microsoft Sans Serif"/>
                <a:cs typeface="Microsoft Sans Serif"/>
              </a:rPr>
              <a:t>l</a:t>
            </a:r>
            <a:r>
              <a:rPr sz="2400" spc="55" dirty="0">
                <a:latin typeface="Microsoft Sans Serif"/>
                <a:cs typeface="Microsoft Sans Serif"/>
              </a:rPr>
              <a:t>o</a:t>
            </a:r>
            <a:r>
              <a:rPr sz="2400" spc="-5" dirty="0">
                <a:latin typeface="Microsoft Sans Serif"/>
                <a:cs typeface="Microsoft Sans Serif"/>
              </a:rPr>
              <a:t>c</a:t>
            </a:r>
            <a:r>
              <a:rPr sz="2400" spc="5" dirty="0">
                <a:latin typeface="Microsoft Sans Serif"/>
                <a:cs typeface="Microsoft Sans Serif"/>
              </a:rPr>
              <a:t>k</a:t>
            </a:r>
            <a:r>
              <a:rPr sz="2400" spc="-345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Ra</a:t>
            </a:r>
            <a:r>
              <a:rPr sz="2400" spc="-75" dirty="0">
                <a:latin typeface="Microsoft Sans Serif"/>
                <a:cs typeface="Microsoft Sans Serif"/>
              </a:rPr>
              <a:t>t</a:t>
            </a:r>
            <a:r>
              <a:rPr sz="2400" spc="85" dirty="0">
                <a:latin typeface="Microsoft Sans Serif"/>
                <a:cs typeface="Microsoft Sans Serif"/>
              </a:rPr>
              <a:t>e</a:t>
            </a:r>
            <a:r>
              <a:rPr sz="2100" spc="7" baseline="-23809" dirty="0">
                <a:latin typeface="Microsoft Sans Serif"/>
                <a:cs typeface="Microsoft Sans Serif"/>
              </a:rPr>
              <a:t>A</a:t>
            </a:r>
            <a:endParaRPr sz="2100" baseline="-23809" dirty="0">
              <a:latin typeface="Microsoft Sans Serif"/>
              <a:cs typeface="Microsoft Sans Serif"/>
            </a:endParaRPr>
          </a:p>
          <a:p>
            <a:pPr marL="2023110">
              <a:lnSpc>
                <a:spcPct val="100000"/>
              </a:lnSpc>
              <a:spcBef>
                <a:spcPts val="1785"/>
              </a:spcBef>
            </a:pP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275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10</a:t>
            </a:r>
            <a:r>
              <a:rPr sz="2400" spc="114" dirty="0">
                <a:latin typeface="Microsoft Sans Serif"/>
                <a:cs typeface="Microsoft Sans Serif"/>
              </a:rPr>
              <a:t>s</a:t>
            </a:r>
            <a:r>
              <a:rPr sz="2400" spc="5" dirty="0">
                <a:latin typeface="Symbol"/>
                <a:cs typeface="Symbol"/>
              </a:rPr>
              <a:t>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2</a:t>
            </a:r>
            <a:r>
              <a:rPr sz="2400" spc="-75" dirty="0">
                <a:solidFill>
                  <a:srgbClr val="FF0000"/>
                </a:solidFill>
                <a:latin typeface="Microsoft Sans Serif"/>
                <a:cs typeface="Microsoft Sans Serif"/>
              </a:rPr>
              <a:t>G</a:t>
            </a:r>
            <a:r>
              <a:rPr sz="2400" spc="60" dirty="0">
                <a:latin typeface="Microsoft Sans Serif"/>
                <a:cs typeface="Microsoft Sans Serif"/>
              </a:rPr>
              <a:t>H</a:t>
            </a:r>
            <a:r>
              <a:rPr sz="2400" spc="5" dirty="0">
                <a:latin typeface="Microsoft Sans Serif"/>
                <a:cs typeface="Microsoft Sans Serif"/>
              </a:rPr>
              <a:t>z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2</a:t>
            </a:r>
            <a:r>
              <a:rPr sz="2400" spc="185" dirty="0">
                <a:latin typeface="Microsoft Sans Serif"/>
                <a:cs typeface="Microsoft Sans Serif"/>
              </a:rPr>
              <a:t>0</a:t>
            </a:r>
            <a:r>
              <a:rPr sz="2400" spc="100" dirty="0">
                <a:latin typeface="Symbol"/>
                <a:cs typeface="Symbol"/>
              </a:rPr>
              <a:t></a:t>
            </a:r>
            <a:r>
              <a:rPr sz="2400" spc="60" dirty="0">
                <a:latin typeface="Microsoft Sans Serif"/>
                <a:cs typeface="Microsoft Sans Serif"/>
              </a:rPr>
              <a:t>1</a:t>
            </a:r>
            <a:r>
              <a:rPr sz="2400" spc="10" dirty="0">
                <a:latin typeface="Microsoft Sans Serif"/>
                <a:cs typeface="Microsoft Sans Serif"/>
              </a:rPr>
              <a:t>0</a:t>
            </a:r>
            <a:r>
              <a:rPr sz="2100" baseline="41666" dirty="0">
                <a:latin typeface="Microsoft Sans Serif"/>
                <a:cs typeface="Microsoft Sans Serif"/>
              </a:rPr>
              <a:t>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875940" y="3258825"/>
            <a:ext cx="5083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-34722" dirty="0">
                <a:latin typeface="Symbol"/>
                <a:cs typeface="Symbol"/>
              </a:rPr>
              <a:t></a:t>
            </a:r>
            <a:r>
              <a:rPr sz="3600" spc="112" baseline="-34722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C</a:t>
            </a:r>
            <a:r>
              <a:rPr sz="2400" spc="40" dirty="0">
                <a:latin typeface="Microsoft Sans Serif"/>
                <a:cs typeface="Microsoft Sans Serif"/>
              </a:rPr>
              <a:t>l</a:t>
            </a:r>
            <a:r>
              <a:rPr sz="2400" spc="55" dirty="0">
                <a:latin typeface="Microsoft Sans Serif"/>
                <a:cs typeface="Microsoft Sans Serif"/>
              </a:rPr>
              <a:t>o</a:t>
            </a:r>
            <a:r>
              <a:rPr sz="2400" spc="-5" dirty="0">
                <a:latin typeface="Microsoft Sans Serif"/>
                <a:cs typeface="Microsoft Sans Serif"/>
              </a:rPr>
              <a:t>c</a:t>
            </a:r>
            <a:r>
              <a:rPr sz="2400" spc="5" dirty="0">
                <a:latin typeface="Microsoft Sans Serif"/>
                <a:cs typeface="Microsoft Sans Serif"/>
              </a:rPr>
              <a:t>k</a:t>
            </a:r>
            <a:r>
              <a:rPr sz="2400" spc="-27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C</a:t>
            </a:r>
            <a:r>
              <a:rPr sz="2400" spc="-204" dirty="0">
                <a:latin typeface="Microsoft Sans Serif"/>
                <a:cs typeface="Microsoft Sans Serif"/>
              </a:rPr>
              <a:t>y</a:t>
            </a:r>
            <a:r>
              <a:rPr sz="2400" spc="-5" dirty="0">
                <a:latin typeface="Microsoft Sans Serif"/>
                <a:cs typeface="Microsoft Sans Serif"/>
              </a:rPr>
              <a:t>c</a:t>
            </a:r>
            <a:r>
              <a:rPr sz="2400" spc="40" dirty="0">
                <a:latin typeface="Microsoft Sans Serif"/>
                <a:cs typeface="Microsoft Sans Serif"/>
              </a:rPr>
              <a:t>l</a:t>
            </a:r>
            <a:r>
              <a:rPr sz="2400" spc="55" dirty="0">
                <a:latin typeface="Microsoft Sans Serif"/>
                <a:cs typeface="Microsoft Sans Serif"/>
              </a:rPr>
              <a:t>e</a:t>
            </a:r>
            <a:r>
              <a:rPr sz="2400" spc="-25" dirty="0">
                <a:latin typeface="Microsoft Sans Serif"/>
                <a:cs typeface="Microsoft Sans Serif"/>
              </a:rPr>
              <a:t>s</a:t>
            </a:r>
            <a:r>
              <a:rPr sz="2100" spc="7" baseline="-23809" dirty="0">
                <a:latin typeface="Microsoft Sans Serif"/>
                <a:cs typeface="Microsoft Sans Serif"/>
              </a:rPr>
              <a:t>B</a:t>
            </a:r>
            <a:r>
              <a:rPr sz="2100" baseline="-23809" dirty="0">
                <a:latin typeface="Microsoft Sans Serif"/>
                <a:cs typeface="Microsoft Sans Serif"/>
              </a:rPr>
              <a:t>  </a:t>
            </a:r>
            <a:r>
              <a:rPr sz="2100" spc="-187" baseline="-23809" dirty="0">
                <a:latin typeface="Microsoft Sans Serif"/>
                <a:cs typeface="Microsoft Sans Serif"/>
              </a:rPr>
              <a:t> </a:t>
            </a:r>
            <a:r>
              <a:rPr sz="3600" spc="7" baseline="-34722" dirty="0">
                <a:latin typeface="Symbol"/>
                <a:cs typeface="Symbol"/>
              </a:rPr>
              <a:t></a:t>
            </a:r>
            <a:r>
              <a:rPr sz="3600" spc="-112" baseline="-34722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1</a:t>
            </a:r>
            <a:r>
              <a:rPr sz="2400" spc="-75" dirty="0">
                <a:latin typeface="Microsoft Sans Serif"/>
                <a:cs typeface="Microsoft Sans Serif"/>
              </a:rPr>
              <a:t>.</a:t>
            </a:r>
            <a:r>
              <a:rPr sz="2400" spc="5" dirty="0">
                <a:latin typeface="Microsoft Sans Serif"/>
                <a:cs typeface="Microsoft Sans Serif"/>
              </a:rPr>
              <a:t>2</a:t>
            </a:r>
            <a:r>
              <a:rPr sz="2400" spc="-415" dirty="0">
                <a:latin typeface="Microsoft Sans Serif"/>
                <a:cs typeface="Microsoft Sans Serif"/>
              </a:rPr>
              <a:t> </a:t>
            </a:r>
            <a:r>
              <a:rPr sz="2400" spc="250" dirty="0">
                <a:latin typeface="Symbol"/>
                <a:cs typeface="Symbol"/>
              </a:rPr>
              <a:t></a:t>
            </a:r>
            <a:r>
              <a:rPr sz="2400" spc="60" dirty="0">
                <a:latin typeface="Microsoft Sans Serif"/>
                <a:cs typeface="Microsoft Sans Serif"/>
              </a:rPr>
              <a:t>C</a:t>
            </a:r>
            <a:r>
              <a:rPr sz="2400" spc="40" dirty="0">
                <a:latin typeface="Microsoft Sans Serif"/>
                <a:cs typeface="Microsoft Sans Serif"/>
              </a:rPr>
              <a:t>l</a:t>
            </a:r>
            <a:r>
              <a:rPr sz="2400" spc="55" dirty="0">
                <a:latin typeface="Microsoft Sans Serif"/>
                <a:cs typeface="Microsoft Sans Serif"/>
              </a:rPr>
              <a:t>o</a:t>
            </a:r>
            <a:r>
              <a:rPr sz="2400" spc="-5" dirty="0">
                <a:latin typeface="Microsoft Sans Serif"/>
                <a:cs typeface="Microsoft Sans Serif"/>
              </a:rPr>
              <a:t>c</a:t>
            </a:r>
            <a:r>
              <a:rPr sz="2400" spc="5" dirty="0">
                <a:latin typeface="Microsoft Sans Serif"/>
                <a:cs typeface="Microsoft Sans Serif"/>
              </a:rPr>
              <a:t>k</a:t>
            </a:r>
            <a:r>
              <a:rPr sz="2400" spc="-27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C</a:t>
            </a:r>
            <a:r>
              <a:rPr sz="2400" spc="-204" dirty="0">
                <a:latin typeface="Microsoft Sans Serif"/>
                <a:cs typeface="Microsoft Sans Serif"/>
              </a:rPr>
              <a:t>y</a:t>
            </a:r>
            <a:r>
              <a:rPr sz="2400" spc="-5" dirty="0">
                <a:latin typeface="Microsoft Sans Serif"/>
                <a:cs typeface="Microsoft Sans Serif"/>
              </a:rPr>
              <a:t>c</a:t>
            </a:r>
            <a:r>
              <a:rPr sz="2400" spc="40" dirty="0">
                <a:latin typeface="Microsoft Sans Serif"/>
                <a:cs typeface="Microsoft Sans Serif"/>
              </a:rPr>
              <a:t>l</a:t>
            </a:r>
            <a:r>
              <a:rPr sz="2400" spc="55" dirty="0">
                <a:latin typeface="Microsoft Sans Serif"/>
                <a:cs typeface="Microsoft Sans Serif"/>
              </a:rPr>
              <a:t>e</a:t>
            </a:r>
            <a:r>
              <a:rPr sz="2400" spc="85" dirty="0">
                <a:latin typeface="Microsoft Sans Serif"/>
                <a:cs typeface="Microsoft Sans Serif"/>
              </a:rPr>
              <a:t>s</a:t>
            </a:r>
            <a:r>
              <a:rPr sz="2100" spc="7" baseline="-23809" dirty="0">
                <a:latin typeface="Microsoft Sans Serif"/>
                <a:cs typeface="Microsoft Sans Serif"/>
              </a:rPr>
              <a:t>A</a:t>
            </a:r>
            <a:endParaRPr sz="2100" baseline="-23809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920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Instruction</a:t>
            </a:r>
            <a:r>
              <a:rPr sz="4400" spc="-35" dirty="0"/>
              <a:t> </a:t>
            </a:r>
            <a:r>
              <a:rPr sz="4400" dirty="0"/>
              <a:t>Count</a:t>
            </a:r>
            <a:r>
              <a:rPr sz="4400" spc="-40" dirty="0"/>
              <a:t> </a:t>
            </a:r>
            <a:r>
              <a:rPr sz="4400" dirty="0"/>
              <a:t>and</a:t>
            </a:r>
            <a:r>
              <a:rPr sz="4400" spc="-20" dirty="0"/>
              <a:t> </a:t>
            </a:r>
            <a:r>
              <a:rPr sz="4400" dirty="0"/>
              <a:t>CPI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261617" y="3399331"/>
            <a:ext cx="6459855" cy="27368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Count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for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program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Determined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by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program,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ISA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compiler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Average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cycles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per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Determined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by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CPU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hardware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Microsoft Sans Serif"/>
                <a:cs typeface="Microsoft Sans Serif"/>
              </a:rPr>
              <a:t>If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different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have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different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CPI</a:t>
            </a:r>
            <a:endParaRPr sz="24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065" algn="l"/>
                <a:tab pos="1155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Average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CPI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affected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by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instruction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mix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6437" y="1319275"/>
            <a:ext cx="8129905" cy="2063750"/>
            <a:chOff x="706437" y="1319275"/>
            <a:chExt cx="8129905" cy="2063750"/>
          </a:xfrm>
        </p:grpSpPr>
        <p:sp>
          <p:nvSpPr>
            <p:cNvPr id="5" name="object 5"/>
            <p:cNvSpPr/>
            <p:nvPr/>
          </p:nvSpPr>
          <p:spPr>
            <a:xfrm>
              <a:off x="706437" y="1319275"/>
              <a:ext cx="8129905" cy="2063750"/>
            </a:xfrm>
            <a:custGeom>
              <a:avLst/>
              <a:gdLst/>
              <a:ahLst/>
              <a:cxnLst/>
              <a:rect l="l" t="t" r="r" b="b"/>
              <a:pathLst>
                <a:path w="8129905" h="2063750">
                  <a:moveTo>
                    <a:pt x="8129524" y="0"/>
                  </a:moveTo>
                  <a:lnTo>
                    <a:pt x="0" y="0"/>
                  </a:lnTo>
                  <a:lnTo>
                    <a:pt x="0" y="2063750"/>
                  </a:lnTo>
                  <a:lnTo>
                    <a:pt x="8129524" y="2063750"/>
                  </a:lnTo>
                  <a:lnTo>
                    <a:pt x="8129524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16106" y="2972306"/>
              <a:ext cx="3196590" cy="0"/>
            </a:xfrm>
            <a:custGeom>
              <a:avLst/>
              <a:gdLst/>
              <a:ahLst/>
              <a:cxnLst/>
              <a:rect l="l" t="t" r="r" b="b"/>
              <a:pathLst>
                <a:path w="3196590">
                  <a:moveTo>
                    <a:pt x="0" y="0"/>
                  </a:moveTo>
                  <a:lnTo>
                    <a:pt x="3196315" y="0"/>
                  </a:lnTo>
                </a:path>
              </a:pathLst>
            </a:custGeom>
            <a:ln w="14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6437" y="1319275"/>
            <a:ext cx="8129905" cy="20637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"/>
              </a:spcBef>
            </a:pPr>
            <a:r>
              <a:rPr sz="2500" spc="85" dirty="0">
                <a:latin typeface="Microsoft Sans Serif"/>
                <a:cs typeface="Microsoft Sans Serif"/>
              </a:rPr>
              <a:t>ClockCycles</a:t>
            </a:r>
            <a:r>
              <a:rPr sz="2500" spc="-405" dirty="0">
                <a:latin typeface="Microsoft Sans Serif"/>
                <a:cs typeface="Microsoft Sans Serif"/>
              </a:rPr>
              <a:t> </a:t>
            </a:r>
            <a:r>
              <a:rPr sz="2500" spc="30" dirty="0">
                <a:latin typeface="Symbol"/>
                <a:cs typeface="Symbol"/>
              </a:rPr>
              <a:t></a:t>
            </a:r>
            <a:r>
              <a:rPr sz="2500" spc="-204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Microsoft Sans Serif"/>
                <a:cs typeface="Microsoft Sans Serif"/>
              </a:rPr>
              <a:t>Instruction</a:t>
            </a:r>
            <a:r>
              <a:rPr sz="2500" spc="-225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Count</a:t>
            </a:r>
            <a:r>
              <a:rPr sz="2500" spc="80" dirty="0">
                <a:latin typeface="Symbol"/>
                <a:cs typeface="Symbol"/>
              </a:rPr>
              <a:t></a:t>
            </a:r>
            <a:r>
              <a:rPr sz="2500" spc="-335" dirty="0">
                <a:latin typeface="Times New Roman"/>
                <a:cs typeface="Times New Roman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Cyclesper</a:t>
            </a:r>
            <a:r>
              <a:rPr sz="2500" spc="-400" dirty="0">
                <a:latin typeface="Microsoft Sans Serif"/>
                <a:cs typeface="Microsoft Sans Serif"/>
              </a:rPr>
              <a:t> </a:t>
            </a:r>
            <a:r>
              <a:rPr sz="2500" spc="10" dirty="0">
                <a:latin typeface="Microsoft Sans Serif"/>
                <a:cs typeface="Microsoft Sans Serif"/>
              </a:rPr>
              <a:t>Instruction</a:t>
            </a:r>
            <a:endParaRPr sz="2500">
              <a:latin typeface="Microsoft Sans Serif"/>
              <a:cs typeface="Microsoft Sans Serif"/>
            </a:endParaRPr>
          </a:p>
          <a:p>
            <a:pPr marL="417195">
              <a:lnSpc>
                <a:spcPct val="100000"/>
              </a:lnSpc>
              <a:spcBef>
                <a:spcPts val="1750"/>
              </a:spcBef>
            </a:pPr>
            <a:r>
              <a:rPr sz="2500" spc="165" dirty="0">
                <a:latin typeface="Microsoft Sans Serif"/>
                <a:cs typeface="Microsoft Sans Serif"/>
              </a:rPr>
              <a:t>C</a:t>
            </a:r>
            <a:r>
              <a:rPr sz="2500" spc="85" dirty="0">
                <a:latin typeface="Microsoft Sans Serif"/>
                <a:cs typeface="Microsoft Sans Serif"/>
              </a:rPr>
              <a:t>P</a:t>
            </a:r>
            <a:r>
              <a:rPr sz="2500" spc="215" dirty="0">
                <a:latin typeface="Microsoft Sans Serif"/>
                <a:cs typeface="Microsoft Sans Serif"/>
              </a:rPr>
              <a:t>U</a:t>
            </a:r>
            <a:r>
              <a:rPr sz="2500" spc="5" dirty="0">
                <a:latin typeface="Microsoft Sans Serif"/>
                <a:cs typeface="Microsoft Sans Serif"/>
              </a:rPr>
              <a:t>T</a:t>
            </a:r>
            <a:r>
              <a:rPr sz="2500" spc="80" dirty="0">
                <a:latin typeface="Microsoft Sans Serif"/>
                <a:cs typeface="Microsoft Sans Serif"/>
              </a:rPr>
              <a:t>i</a:t>
            </a:r>
            <a:r>
              <a:rPr sz="2500" spc="335" dirty="0">
                <a:latin typeface="Microsoft Sans Serif"/>
                <a:cs typeface="Microsoft Sans Serif"/>
              </a:rPr>
              <a:t>m</a:t>
            </a:r>
            <a:r>
              <a:rPr sz="2500" spc="300" dirty="0">
                <a:latin typeface="Microsoft Sans Serif"/>
                <a:cs typeface="Microsoft Sans Serif"/>
              </a:rPr>
              <a:t>e</a:t>
            </a:r>
            <a:r>
              <a:rPr sz="2500" spc="30" dirty="0">
                <a:latin typeface="Symbol"/>
                <a:cs typeface="Symbol"/>
              </a:rPr>
              <a:t></a:t>
            </a:r>
            <a:r>
              <a:rPr sz="2500" spc="-220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Microsoft Sans Serif"/>
                <a:cs typeface="Microsoft Sans Serif"/>
              </a:rPr>
              <a:t>I</a:t>
            </a:r>
            <a:r>
              <a:rPr sz="2500" spc="140" dirty="0">
                <a:latin typeface="Microsoft Sans Serif"/>
                <a:cs typeface="Microsoft Sans Serif"/>
              </a:rPr>
              <a:t>n</a:t>
            </a:r>
            <a:r>
              <a:rPr sz="2500" spc="285" dirty="0">
                <a:latin typeface="Microsoft Sans Serif"/>
                <a:cs typeface="Microsoft Sans Serif"/>
              </a:rPr>
              <a:t>s</a:t>
            </a:r>
            <a:r>
              <a:rPr sz="2500" spc="-40" dirty="0">
                <a:latin typeface="Microsoft Sans Serif"/>
                <a:cs typeface="Microsoft Sans Serif"/>
              </a:rPr>
              <a:t>t</a:t>
            </a:r>
            <a:r>
              <a:rPr sz="2500" spc="45" dirty="0">
                <a:latin typeface="Microsoft Sans Serif"/>
                <a:cs typeface="Microsoft Sans Serif"/>
              </a:rPr>
              <a:t>r</a:t>
            </a:r>
            <a:r>
              <a:rPr sz="2500" spc="140" dirty="0">
                <a:latin typeface="Microsoft Sans Serif"/>
                <a:cs typeface="Microsoft Sans Serif"/>
              </a:rPr>
              <a:t>u</a:t>
            </a:r>
            <a:r>
              <a:rPr sz="2500" spc="65" dirty="0">
                <a:latin typeface="Microsoft Sans Serif"/>
                <a:cs typeface="Microsoft Sans Serif"/>
              </a:rPr>
              <a:t>c</a:t>
            </a:r>
            <a:r>
              <a:rPr sz="2500" spc="-40" dirty="0">
                <a:latin typeface="Microsoft Sans Serif"/>
                <a:cs typeface="Microsoft Sans Serif"/>
              </a:rPr>
              <a:t>t</a:t>
            </a:r>
            <a:r>
              <a:rPr sz="2500" spc="80" dirty="0">
                <a:latin typeface="Microsoft Sans Serif"/>
                <a:cs typeface="Microsoft Sans Serif"/>
              </a:rPr>
              <a:t>i</a:t>
            </a:r>
            <a:r>
              <a:rPr sz="2500" spc="-535" dirty="0">
                <a:latin typeface="Microsoft Sans Serif"/>
                <a:cs typeface="Microsoft Sans Serif"/>
              </a:rPr>
              <a:t>o</a:t>
            </a:r>
            <a:r>
              <a:rPr sz="2500" spc="30" dirty="0">
                <a:latin typeface="Microsoft Sans Serif"/>
                <a:cs typeface="Microsoft Sans Serif"/>
              </a:rPr>
              <a:t>n</a:t>
            </a:r>
            <a:r>
              <a:rPr sz="2500" spc="-235" dirty="0">
                <a:latin typeface="Microsoft Sans Serif"/>
                <a:cs typeface="Microsoft Sans Serif"/>
              </a:rPr>
              <a:t> </a:t>
            </a:r>
            <a:r>
              <a:rPr sz="2500" spc="165" dirty="0">
                <a:latin typeface="Microsoft Sans Serif"/>
                <a:cs typeface="Microsoft Sans Serif"/>
              </a:rPr>
              <a:t>C</a:t>
            </a:r>
            <a:r>
              <a:rPr sz="2500" spc="140" dirty="0">
                <a:latin typeface="Microsoft Sans Serif"/>
                <a:cs typeface="Microsoft Sans Serif"/>
              </a:rPr>
              <a:t>oun</a:t>
            </a:r>
            <a:r>
              <a:rPr sz="2500" spc="-155" dirty="0">
                <a:latin typeface="Microsoft Sans Serif"/>
                <a:cs typeface="Microsoft Sans Serif"/>
              </a:rPr>
              <a:t>t</a:t>
            </a:r>
            <a:r>
              <a:rPr sz="2500" spc="30" dirty="0">
                <a:latin typeface="Symbol"/>
                <a:cs typeface="Symbol"/>
              </a:rPr>
              <a:t></a:t>
            </a:r>
            <a:r>
              <a:rPr sz="2500" spc="-345" dirty="0">
                <a:latin typeface="Times New Roman"/>
                <a:cs typeface="Times New Roman"/>
              </a:rPr>
              <a:t> </a:t>
            </a:r>
            <a:r>
              <a:rPr sz="2500" spc="165" dirty="0">
                <a:latin typeface="Microsoft Sans Serif"/>
                <a:cs typeface="Microsoft Sans Serif"/>
              </a:rPr>
              <a:t>C</a:t>
            </a:r>
            <a:r>
              <a:rPr sz="2500" spc="85" dirty="0">
                <a:latin typeface="Microsoft Sans Serif"/>
                <a:cs typeface="Microsoft Sans Serif"/>
              </a:rPr>
              <a:t>P</a:t>
            </a:r>
            <a:r>
              <a:rPr sz="2500" spc="-60" dirty="0">
                <a:latin typeface="Microsoft Sans Serif"/>
                <a:cs typeface="Microsoft Sans Serif"/>
              </a:rPr>
              <a:t>I</a:t>
            </a:r>
            <a:r>
              <a:rPr sz="2500" spc="305" dirty="0">
                <a:latin typeface="Symbol"/>
                <a:cs typeface="Symbol"/>
              </a:rPr>
              <a:t></a:t>
            </a:r>
            <a:r>
              <a:rPr sz="2500" spc="165" dirty="0">
                <a:latin typeface="Microsoft Sans Serif"/>
                <a:cs typeface="Microsoft Sans Serif"/>
              </a:rPr>
              <a:t>C</a:t>
            </a:r>
            <a:r>
              <a:rPr sz="2500" spc="80" dirty="0">
                <a:latin typeface="Microsoft Sans Serif"/>
                <a:cs typeface="Microsoft Sans Serif"/>
              </a:rPr>
              <a:t>l</a:t>
            </a:r>
            <a:r>
              <a:rPr sz="2500" spc="140" dirty="0">
                <a:latin typeface="Microsoft Sans Serif"/>
                <a:cs typeface="Microsoft Sans Serif"/>
              </a:rPr>
              <a:t>o</a:t>
            </a:r>
            <a:r>
              <a:rPr sz="2500" spc="65" dirty="0">
                <a:latin typeface="Microsoft Sans Serif"/>
                <a:cs typeface="Microsoft Sans Serif"/>
              </a:rPr>
              <a:t>c</a:t>
            </a:r>
            <a:r>
              <a:rPr sz="2500" spc="170" dirty="0">
                <a:latin typeface="Microsoft Sans Serif"/>
                <a:cs typeface="Microsoft Sans Serif"/>
              </a:rPr>
              <a:t>k</a:t>
            </a:r>
            <a:r>
              <a:rPr sz="2500" spc="165" dirty="0">
                <a:latin typeface="Microsoft Sans Serif"/>
                <a:cs typeface="Microsoft Sans Serif"/>
              </a:rPr>
              <a:t>C</a:t>
            </a:r>
            <a:r>
              <a:rPr sz="2500" spc="-150" dirty="0">
                <a:latin typeface="Microsoft Sans Serif"/>
                <a:cs typeface="Microsoft Sans Serif"/>
              </a:rPr>
              <a:t>y</a:t>
            </a:r>
            <a:r>
              <a:rPr sz="2500" spc="65" dirty="0">
                <a:latin typeface="Microsoft Sans Serif"/>
                <a:cs typeface="Microsoft Sans Serif"/>
              </a:rPr>
              <a:t>c</a:t>
            </a:r>
            <a:r>
              <a:rPr sz="2500" spc="80" dirty="0">
                <a:latin typeface="Microsoft Sans Serif"/>
                <a:cs typeface="Microsoft Sans Serif"/>
              </a:rPr>
              <a:t>l</a:t>
            </a:r>
            <a:r>
              <a:rPr sz="2500" spc="30" dirty="0">
                <a:latin typeface="Microsoft Sans Serif"/>
                <a:cs typeface="Microsoft Sans Serif"/>
              </a:rPr>
              <a:t>e</a:t>
            </a:r>
            <a:r>
              <a:rPr sz="2500" spc="-355" dirty="0">
                <a:latin typeface="Microsoft Sans Serif"/>
                <a:cs typeface="Microsoft Sans Serif"/>
              </a:rPr>
              <a:t> </a:t>
            </a:r>
            <a:r>
              <a:rPr sz="2500" spc="5" dirty="0">
                <a:latin typeface="Microsoft Sans Serif"/>
                <a:cs typeface="Microsoft Sans Serif"/>
              </a:rPr>
              <a:t>T</a:t>
            </a:r>
            <a:r>
              <a:rPr sz="2500" spc="80" dirty="0">
                <a:latin typeface="Microsoft Sans Serif"/>
                <a:cs typeface="Microsoft Sans Serif"/>
              </a:rPr>
              <a:t>i</a:t>
            </a:r>
            <a:r>
              <a:rPr sz="2500" spc="335" dirty="0">
                <a:latin typeface="Microsoft Sans Serif"/>
                <a:cs typeface="Microsoft Sans Serif"/>
              </a:rPr>
              <a:t>m</a:t>
            </a:r>
            <a:r>
              <a:rPr sz="2500" spc="30" dirty="0">
                <a:latin typeface="Microsoft Sans Serif"/>
                <a:cs typeface="Microsoft Sans Serif"/>
              </a:rPr>
              <a:t>e</a:t>
            </a:r>
            <a:endParaRPr sz="2500">
              <a:latin typeface="Microsoft Sans Serif"/>
              <a:cs typeface="Microsoft Sans Serif"/>
            </a:endParaRPr>
          </a:p>
          <a:p>
            <a:pPr marR="734695" algn="ctr">
              <a:lnSpc>
                <a:spcPct val="100000"/>
              </a:lnSpc>
              <a:spcBef>
                <a:spcPts val="1750"/>
              </a:spcBef>
            </a:pPr>
            <a:r>
              <a:rPr sz="3750" spc="44" baseline="-36666" dirty="0">
                <a:latin typeface="Symbol"/>
                <a:cs typeface="Symbol"/>
              </a:rPr>
              <a:t></a:t>
            </a:r>
            <a:r>
              <a:rPr sz="3750" spc="44" baseline="-36666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Microsoft Sans Serif"/>
                <a:cs typeface="Microsoft Sans Serif"/>
              </a:rPr>
              <a:t>I</a:t>
            </a:r>
            <a:r>
              <a:rPr sz="2500" spc="140" dirty="0">
                <a:latin typeface="Microsoft Sans Serif"/>
                <a:cs typeface="Microsoft Sans Serif"/>
              </a:rPr>
              <a:t>n</a:t>
            </a:r>
            <a:r>
              <a:rPr sz="2500" spc="285" dirty="0">
                <a:latin typeface="Microsoft Sans Serif"/>
                <a:cs typeface="Microsoft Sans Serif"/>
              </a:rPr>
              <a:t>s</a:t>
            </a:r>
            <a:r>
              <a:rPr sz="2500" spc="-40" dirty="0">
                <a:latin typeface="Microsoft Sans Serif"/>
                <a:cs typeface="Microsoft Sans Serif"/>
              </a:rPr>
              <a:t>t</a:t>
            </a:r>
            <a:r>
              <a:rPr sz="2500" spc="45" dirty="0">
                <a:latin typeface="Microsoft Sans Serif"/>
                <a:cs typeface="Microsoft Sans Serif"/>
              </a:rPr>
              <a:t>r</a:t>
            </a:r>
            <a:r>
              <a:rPr sz="2500" spc="140" dirty="0">
                <a:latin typeface="Microsoft Sans Serif"/>
                <a:cs typeface="Microsoft Sans Serif"/>
              </a:rPr>
              <a:t>u</a:t>
            </a:r>
            <a:r>
              <a:rPr sz="2500" spc="65" dirty="0">
                <a:latin typeface="Microsoft Sans Serif"/>
                <a:cs typeface="Microsoft Sans Serif"/>
              </a:rPr>
              <a:t>c</a:t>
            </a:r>
            <a:r>
              <a:rPr sz="2500" spc="-40" dirty="0">
                <a:latin typeface="Microsoft Sans Serif"/>
                <a:cs typeface="Microsoft Sans Serif"/>
              </a:rPr>
              <a:t>t</a:t>
            </a:r>
            <a:r>
              <a:rPr sz="2500" spc="80" dirty="0">
                <a:latin typeface="Microsoft Sans Serif"/>
                <a:cs typeface="Microsoft Sans Serif"/>
              </a:rPr>
              <a:t>i</a:t>
            </a:r>
            <a:r>
              <a:rPr sz="2500" spc="-535" dirty="0">
                <a:latin typeface="Microsoft Sans Serif"/>
                <a:cs typeface="Microsoft Sans Serif"/>
              </a:rPr>
              <a:t>o</a:t>
            </a:r>
            <a:r>
              <a:rPr sz="2500" spc="30" dirty="0">
                <a:latin typeface="Microsoft Sans Serif"/>
                <a:cs typeface="Microsoft Sans Serif"/>
              </a:rPr>
              <a:t>n</a:t>
            </a:r>
            <a:r>
              <a:rPr sz="2500" spc="-235" dirty="0">
                <a:latin typeface="Microsoft Sans Serif"/>
                <a:cs typeface="Microsoft Sans Serif"/>
              </a:rPr>
              <a:t> </a:t>
            </a:r>
            <a:r>
              <a:rPr sz="2500" spc="165" dirty="0">
                <a:latin typeface="Microsoft Sans Serif"/>
                <a:cs typeface="Microsoft Sans Serif"/>
              </a:rPr>
              <a:t>C</a:t>
            </a:r>
            <a:r>
              <a:rPr sz="2500" spc="140" dirty="0">
                <a:latin typeface="Microsoft Sans Serif"/>
                <a:cs typeface="Microsoft Sans Serif"/>
              </a:rPr>
              <a:t>oun</a:t>
            </a:r>
            <a:r>
              <a:rPr sz="2500" spc="-145" dirty="0">
                <a:latin typeface="Microsoft Sans Serif"/>
                <a:cs typeface="Microsoft Sans Serif"/>
              </a:rPr>
              <a:t>t</a:t>
            </a:r>
            <a:r>
              <a:rPr sz="2500" spc="30" dirty="0">
                <a:latin typeface="Symbol"/>
                <a:cs typeface="Symbol"/>
              </a:rPr>
              <a:t></a:t>
            </a:r>
            <a:r>
              <a:rPr sz="2500" spc="-350" dirty="0">
                <a:latin typeface="Times New Roman"/>
                <a:cs typeface="Times New Roman"/>
              </a:rPr>
              <a:t> </a:t>
            </a:r>
            <a:r>
              <a:rPr sz="2500" spc="165" dirty="0">
                <a:latin typeface="Microsoft Sans Serif"/>
                <a:cs typeface="Microsoft Sans Serif"/>
              </a:rPr>
              <a:t>C</a:t>
            </a:r>
            <a:r>
              <a:rPr sz="2500" spc="85" dirty="0">
                <a:latin typeface="Microsoft Sans Serif"/>
                <a:cs typeface="Microsoft Sans Serif"/>
              </a:rPr>
              <a:t>P</a:t>
            </a:r>
            <a:r>
              <a:rPr sz="2500" spc="15" dirty="0">
                <a:latin typeface="Microsoft Sans Serif"/>
                <a:cs typeface="Microsoft Sans Serif"/>
              </a:rPr>
              <a:t>I</a:t>
            </a:r>
            <a:endParaRPr sz="2500">
              <a:latin typeface="Microsoft Sans Serif"/>
              <a:cs typeface="Microsoft Sans Serif"/>
            </a:endParaRPr>
          </a:p>
          <a:p>
            <a:pPr marR="476884" algn="ctr">
              <a:lnSpc>
                <a:spcPct val="100000"/>
              </a:lnSpc>
              <a:spcBef>
                <a:spcPts val="725"/>
              </a:spcBef>
            </a:pPr>
            <a:r>
              <a:rPr sz="2500" spc="95" dirty="0">
                <a:latin typeface="Microsoft Sans Serif"/>
                <a:cs typeface="Microsoft Sans Serif"/>
              </a:rPr>
              <a:t>ClockRate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3413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CPI</a:t>
            </a:r>
            <a:r>
              <a:rPr sz="4400" spc="-75" dirty="0"/>
              <a:t> </a:t>
            </a:r>
            <a:r>
              <a:rPr sz="4400" dirty="0"/>
              <a:t>Example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066800" y="3141662"/>
            <a:ext cx="7034530" cy="2997200"/>
            <a:chOff x="1066800" y="3141662"/>
            <a:chExt cx="7034530" cy="2997200"/>
          </a:xfrm>
        </p:grpSpPr>
        <p:sp>
          <p:nvSpPr>
            <p:cNvPr id="4" name="object 4"/>
            <p:cNvSpPr/>
            <p:nvPr/>
          </p:nvSpPr>
          <p:spPr>
            <a:xfrm>
              <a:off x="1066800" y="3141662"/>
              <a:ext cx="7034530" cy="2997200"/>
            </a:xfrm>
            <a:custGeom>
              <a:avLst/>
              <a:gdLst/>
              <a:ahLst/>
              <a:cxnLst/>
              <a:rect l="l" t="t" r="r" b="b"/>
              <a:pathLst>
                <a:path w="7034530" h="2997200">
                  <a:moveTo>
                    <a:pt x="7034276" y="0"/>
                  </a:moveTo>
                  <a:lnTo>
                    <a:pt x="0" y="0"/>
                  </a:lnTo>
                  <a:lnTo>
                    <a:pt x="0" y="2997200"/>
                  </a:lnTo>
                  <a:lnTo>
                    <a:pt x="7034276" y="2997200"/>
                  </a:lnTo>
                  <a:lnTo>
                    <a:pt x="7034276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7405" y="5622215"/>
              <a:ext cx="3031490" cy="0"/>
            </a:xfrm>
            <a:custGeom>
              <a:avLst/>
              <a:gdLst/>
              <a:ahLst/>
              <a:cxnLst/>
              <a:rect l="l" t="t" r="r" b="b"/>
              <a:pathLst>
                <a:path w="3031490">
                  <a:moveTo>
                    <a:pt x="0" y="0"/>
                  </a:moveTo>
                  <a:lnTo>
                    <a:pt x="1602693" y="0"/>
                  </a:lnTo>
                </a:path>
                <a:path w="3031490">
                  <a:moveTo>
                    <a:pt x="1919912" y="0"/>
                  </a:moveTo>
                  <a:lnTo>
                    <a:pt x="3031253" y="0"/>
                  </a:lnTo>
                </a:path>
              </a:pathLst>
            </a:custGeom>
            <a:ln w="129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66247" y="4976804"/>
            <a:ext cx="3835400" cy="97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43180" indent="17145">
              <a:lnSpc>
                <a:spcPct val="143500"/>
              </a:lnSpc>
              <a:spcBef>
                <a:spcPts val="100"/>
              </a:spcBef>
              <a:tabLst>
                <a:tab pos="1734820" algn="l"/>
                <a:tab pos="1971039" algn="l"/>
              </a:tabLst>
            </a:pP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55" dirty="0">
                <a:latin typeface="Microsoft Sans Serif"/>
                <a:cs typeface="Microsoft Sans Serif"/>
              </a:rPr>
              <a:t>P</a:t>
            </a:r>
            <a:r>
              <a:rPr sz="2300" spc="180" dirty="0">
                <a:latin typeface="Microsoft Sans Serif"/>
                <a:cs typeface="Microsoft Sans Serif"/>
              </a:rPr>
              <a:t>U</a:t>
            </a:r>
            <a:r>
              <a:rPr sz="2300" spc="-10" dirty="0">
                <a:latin typeface="Microsoft Sans Serif"/>
                <a:cs typeface="Microsoft Sans Serif"/>
              </a:rPr>
              <a:t>T</a:t>
            </a:r>
            <a:r>
              <a:rPr sz="2300" spc="65" dirty="0">
                <a:latin typeface="Microsoft Sans Serif"/>
                <a:cs typeface="Microsoft Sans Serif"/>
              </a:rPr>
              <a:t>i</a:t>
            </a:r>
            <a:r>
              <a:rPr sz="2300" spc="10" dirty="0">
                <a:latin typeface="Microsoft Sans Serif"/>
                <a:cs typeface="Microsoft Sans Serif"/>
              </a:rPr>
              <a:t>m</a:t>
            </a:r>
            <a:r>
              <a:rPr sz="2300" spc="-340" dirty="0">
                <a:latin typeface="Microsoft Sans Serif"/>
                <a:cs typeface="Microsoft Sans Serif"/>
              </a:rPr>
              <a:t> </a:t>
            </a:r>
            <a:r>
              <a:rPr sz="2300" spc="-335" dirty="0">
                <a:latin typeface="Microsoft Sans Serif"/>
                <a:cs typeface="Microsoft Sans Serif"/>
              </a:rPr>
              <a:t>e</a:t>
            </a:r>
            <a:r>
              <a:rPr sz="3450" spc="7" baseline="-28985" dirty="0">
                <a:solidFill>
                  <a:srgbClr val="FF0000"/>
                </a:solidFill>
                <a:latin typeface="Microsoft Sans Serif"/>
                <a:cs typeface="Microsoft Sans Serif"/>
              </a:rPr>
              <a:t>B</a:t>
            </a:r>
            <a:r>
              <a:rPr sz="3450" baseline="-28985" dirty="0">
                <a:latin typeface="Microsoft Sans Serif"/>
                <a:cs typeface="Microsoft Sans Serif"/>
              </a:rPr>
              <a:t>	</a:t>
            </a:r>
            <a:r>
              <a:rPr sz="3450" spc="7" baseline="-50724" dirty="0">
                <a:latin typeface="Symbol"/>
                <a:cs typeface="Symbol"/>
              </a:rPr>
              <a:t></a:t>
            </a:r>
            <a:r>
              <a:rPr sz="3450" baseline="-50724" dirty="0">
                <a:latin typeface="Times New Roman"/>
                <a:cs typeface="Times New Roman"/>
              </a:rPr>
              <a:t> </a:t>
            </a:r>
            <a:r>
              <a:rPr sz="3450" spc="195" baseline="-13285" dirty="0">
                <a:latin typeface="Microsoft Sans Serif"/>
                <a:cs typeface="Microsoft Sans Serif"/>
              </a:rPr>
              <a:t>I</a:t>
            </a:r>
            <a:r>
              <a:rPr sz="3450" spc="7" baseline="-13285" dirty="0">
                <a:latin typeface="Symbol"/>
                <a:cs typeface="Symbol"/>
              </a:rPr>
              <a:t></a:t>
            </a:r>
            <a:r>
              <a:rPr sz="3450" spc="-412" baseline="-13285" dirty="0">
                <a:latin typeface="Times New Roman"/>
                <a:cs typeface="Times New Roman"/>
              </a:rPr>
              <a:t> </a:t>
            </a:r>
            <a:r>
              <a:rPr sz="3450" spc="172" baseline="-13285" dirty="0">
                <a:latin typeface="Microsoft Sans Serif"/>
                <a:cs typeface="Microsoft Sans Serif"/>
              </a:rPr>
              <a:t>600p</a:t>
            </a:r>
            <a:r>
              <a:rPr sz="3450" spc="7" baseline="-13285" dirty="0">
                <a:latin typeface="Microsoft Sans Serif"/>
                <a:cs typeface="Microsoft Sans Serif"/>
              </a:rPr>
              <a:t>s</a:t>
            </a:r>
            <a:r>
              <a:rPr sz="3450" spc="-472" baseline="-13285" dirty="0">
                <a:latin typeface="Microsoft Sans Serif"/>
                <a:cs typeface="Microsoft Sans Serif"/>
              </a:rPr>
              <a:t> </a:t>
            </a:r>
            <a:r>
              <a:rPr sz="3450" spc="7" baseline="-50724" dirty="0">
                <a:latin typeface="Symbol"/>
                <a:cs typeface="Symbol"/>
              </a:rPr>
              <a:t></a:t>
            </a:r>
            <a:r>
              <a:rPr sz="3450" spc="-367" baseline="-50724" dirty="0">
                <a:latin typeface="Times New Roman"/>
                <a:cs typeface="Times New Roman"/>
              </a:rPr>
              <a:t> </a:t>
            </a:r>
            <a:r>
              <a:rPr sz="3450" spc="172" baseline="-50724" dirty="0">
                <a:latin typeface="Microsoft Sans Serif"/>
                <a:cs typeface="Microsoft Sans Serif"/>
              </a:rPr>
              <a:t>1</a:t>
            </a:r>
            <a:r>
              <a:rPr sz="3450" spc="-75" baseline="-50724" dirty="0">
                <a:latin typeface="Microsoft Sans Serif"/>
                <a:cs typeface="Microsoft Sans Serif"/>
              </a:rPr>
              <a:t>.</a:t>
            </a:r>
            <a:r>
              <a:rPr sz="3450" baseline="-50724" dirty="0">
                <a:latin typeface="Microsoft Sans Serif"/>
                <a:cs typeface="Microsoft Sans Serif"/>
              </a:rPr>
              <a:t>2  </a:t>
            </a: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55" dirty="0">
                <a:latin typeface="Microsoft Sans Serif"/>
                <a:cs typeface="Microsoft Sans Serif"/>
              </a:rPr>
              <a:t>P</a:t>
            </a:r>
            <a:r>
              <a:rPr sz="2300" spc="175" dirty="0">
                <a:latin typeface="Microsoft Sans Serif"/>
                <a:cs typeface="Microsoft Sans Serif"/>
              </a:rPr>
              <a:t>U</a:t>
            </a:r>
            <a:r>
              <a:rPr sz="2300" spc="-10" dirty="0">
                <a:latin typeface="Microsoft Sans Serif"/>
                <a:cs typeface="Microsoft Sans Serif"/>
              </a:rPr>
              <a:t>T</a:t>
            </a:r>
            <a:r>
              <a:rPr sz="2300" spc="65" dirty="0">
                <a:latin typeface="Microsoft Sans Serif"/>
                <a:cs typeface="Microsoft Sans Serif"/>
              </a:rPr>
              <a:t>i</a:t>
            </a:r>
            <a:r>
              <a:rPr sz="2300" spc="10" dirty="0">
                <a:latin typeface="Microsoft Sans Serif"/>
                <a:cs typeface="Microsoft Sans Serif"/>
              </a:rPr>
              <a:t>m</a:t>
            </a:r>
            <a:r>
              <a:rPr sz="2300" spc="-340" dirty="0">
                <a:latin typeface="Microsoft Sans Serif"/>
                <a:cs typeface="Microsoft Sans Serif"/>
              </a:rPr>
              <a:t> </a:t>
            </a:r>
            <a:r>
              <a:rPr sz="2300" spc="-155" dirty="0">
                <a:latin typeface="Microsoft Sans Serif"/>
                <a:cs typeface="Microsoft Sans Serif"/>
              </a:rPr>
              <a:t>e</a:t>
            </a:r>
            <a:r>
              <a:rPr sz="3450" spc="7" baseline="-28985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3450" baseline="-28985" dirty="0">
                <a:latin typeface="Microsoft Sans Serif"/>
                <a:cs typeface="Microsoft Sans Serif"/>
              </a:rPr>
              <a:t>		</a:t>
            </a:r>
            <a:r>
              <a:rPr sz="2300" spc="135" dirty="0">
                <a:latin typeface="Microsoft Sans Serif"/>
                <a:cs typeface="Microsoft Sans Serif"/>
              </a:rPr>
              <a:t>I</a:t>
            </a:r>
            <a:r>
              <a:rPr sz="2300" spc="5" dirty="0">
                <a:latin typeface="Symbol"/>
                <a:cs typeface="Symbol"/>
              </a:rPr>
              <a:t></a:t>
            </a:r>
            <a:r>
              <a:rPr sz="2300" spc="-315" dirty="0">
                <a:latin typeface="Times New Roman"/>
                <a:cs typeface="Times New Roman"/>
              </a:rPr>
              <a:t> </a:t>
            </a:r>
            <a:r>
              <a:rPr sz="2300" spc="114" dirty="0">
                <a:latin typeface="Microsoft Sans Serif"/>
                <a:cs typeface="Microsoft Sans Serif"/>
              </a:rPr>
              <a:t>500ps</a:t>
            </a:r>
            <a:endParaRPr sz="230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2743" y="3947845"/>
            <a:ext cx="6866255" cy="109982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65"/>
              </a:spcBef>
            </a:pP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55" dirty="0">
                <a:latin typeface="Microsoft Sans Serif"/>
                <a:cs typeface="Microsoft Sans Serif"/>
              </a:rPr>
              <a:t>P</a:t>
            </a:r>
            <a:r>
              <a:rPr sz="2300" spc="175" dirty="0">
                <a:latin typeface="Microsoft Sans Serif"/>
                <a:cs typeface="Microsoft Sans Serif"/>
              </a:rPr>
              <a:t>U</a:t>
            </a:r>
            <a:r>
              <a:rPr sz="2300" spc="-10" dirty="0">
                <a:latin typeface="Microsoft Sans Serif"/>
                <a:cs typeface="Microsoft Sans Serif"/>
              </a:rPr>
              <a:t>T</a:t>
            </a:r>
            <a:r>
              <a:rPr sz="2300" spc="65" dirty="0">
                <a:latin typeface="Microsoft Sans Serif"/>
                <a:cs typeface="Microsoft Sans Serif"/>
              </a:rPr>
              <a:t>i</a:t>
            </a:r>
            <a:r>
              <a:rPr sz="2300" spc="10" dirty="0">
                <a:latin typeface="Microsoft Sans Serif"/>
                <a:cs typeface="Microsoft Sans Serif"/>
              </a:rPr>
              <a:t>m</a:t>
            </a:r>
            <a:r>
              <a:rPr sz="2300" spc="-340" dirty="0">
                <a:latin typeface="Microsoft Sans Serif"/>
                <a:cs typeface="Microsoft Sans Serif"/>
              </a:rPr>
              <a:t> </a:t>
            </a:r>
            <a:r>
              <a:rPr sz="2300" spc="-330" dirty="0">
                <a:latin typeface="Microsoft Sans Serif"/>
                <a:cs typeface="Microsoft Sans Serif"/>
              </a:rPr>
              <a:t>e</a:t>
            </a:r>
            <a:r>
              <a:rPr sz="3450" spc="7" baseline="-28985" dirty="0">
                <a:latin typeface="Microsoft Sans Serif"/>
                <a:cs typeface="Microsoft Sans Serif"/>
              </a:rPr>
              <a:t>B</a:t>
            </a:r>
            <a:r>
              <a:rPr sz="3450" spc="217" baseline="-28985" dirty="0">
                <a:latin typeface="Microsoft Sans Serif"/>
                <a:cs typeface="Microsoft Sans Serif"/>
              </a:rPr>
              <a:t> </a:t>
            </a:r>
            <a:r>
              <a:rPr sz="2300" spc="5" dirty="0">
                <a:latin typeface="Symbol"/>
                <a:cs typeface="Symbol"/>
              </a:rPr>
              <a:t></a:t>
            </a:r>
            <a:r>
              <a:rPr sz="2300" spc="-204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Microsoft Sans Serif"/>
                <a:cs typeface="Microsoft Sans Serif"/>
              </a:rPr>
              <a:t>I</a:t>
            </a:r>
            <a:r>
              <a:rPr sz="2300" spc="114" dirty="0">
                <a:latin typeface="Microsoft Sans Serif"/>
                <a:cs typeface="Microsoft Sans Serif"/>
              </a:rPr>
              <a:t>n</a:t>
            </a:r>
            <a:r>
              <a:rPr sz="2300" spc="245" dirty="0">
                <a:latin typeface="Microsoft Sans Serif"/>
                <a:cs typeface="Microsoft Sans Serif"/>
              </a:rPr>
              <a:t>s</a:t>
            </a:r>
            <a:r>
              <a:rPr sz="2300" spc="-50" dirty="0">
                <a:latin typeface="Microsoft Sans Serif"/>
                <a:cs typeface="Microsoft Sans Serif"/>
              </a:rPr>
              <a:t>t</a:t>
            </a:r>
            <a:r>
              <a:rPr sz="2300" spc="30" dirty="0">
                <a:latin typeface="Microsoft Sans Serif"/>
                <a:cs typeface="Microsoft Sans Serif"/>
              </a:rPr>
              <a:t>r</a:t>
            </a:r>
            <a:r>
              <a:rPr sz="2300" spc="114" dirty="0">
                <a:latin typeface="Microsoft Sans Serif"/>
                <a:cs typeface="Microsoft Sans Serif"/>
              </a:rPr>
              <a:t>u</a:t>
            </a:r>
            <a:r>
              <a:rPr sz="2300" spc="45" dirty="0">
                <a:latin typeface="Microsoft Sans Serif"/>
                <a:cs typeface="Microsoft Sans Serif"/>
              </a:rPr>
              <a:t>c</a:t>
            </a:r>
            <a:r>
              <a:rPr sz="2300" spc="-50" dirty="0">
                <a:latin typeface="Microsoft Sans Serif"/>
                <a:cs typeface="Microsoft Sans Serif"/>
              </a:rPr>
              <a:t>t</a:t>
            </a:r>
            <a:r>
              <a:rPr sz="2300" spc="65" dirty="0">
                <a:latin typeface="Microsoft Sans Serif"/>
                <a:cs typeface="Microsoft Sans Serif"/>
              </a:rPr>
              <a:t>i</a:t>
            </a:r>
            <a:r>
              <a:rPr sz="2300" spc="-495" dirty="0">
                <a:latin typeface="Microsoft Sans Serif"/>
                <a:cs typeface="Microsoft Sans Serif"/>
              </a:rPr>
              <a:t>o</a:t>
            </a:r>
            <a:r>
              <a:rPr sz="2300" spc="5" dirty="0">
                <a:latin typeface="Microsoft Sans Serif"/>
                <a:cs typeface="Microsoft Sans Serif"/>
              </a:rPr>
              <a:t>n</a:t>
            </a:r>
            <a:r>
              <a:rPr sz="2300" spc="-210" dirty="0">
                <a:latin typeface="Microsoft Sans Serif"/>
                <a:cs typeface="Microsoft Sans Serif"/>
              </a:rPr>
              <a:t> </a:t>
            </a: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114" dirty="0">
                <a:latin typeface="Microsoft Sans Serif"/>
                <a:cs typeface="Microsoft Sans Serif"/>
              </a:rPr>
              <a:t>oun</a:t>
            </a:r>
            <a:r>
              <a:rPr sz="2300" spc="-145" dirty="0">
                <a:latin typeface="Microsoft Sans Serif"/>
                <a:cs typeface="Microsoft Sans Serif"/>
              </a:rPr>
              <a:t>t</a:t>
            </a:r>
            <a:r>
              <a:rPr sz="2300" spc="5" dirty="0">
                <a:latin typeface="Symbol"/>
                <a:cs typeface="Symbol"/>
              </a:rPr>
              <a:t></a:t>
            </a:r>
            <a:r>
              <a:rPr sz="2300" spc="-315" dirty="0">
                <a:latin typeface="Times New Roman"/>
                <a:cs typeface="Times New Roman"/>
              </a:rPr>
              <a:t> </a:t>
            </a: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55" dirty="0">
                <a:latin typeface="Microsoft Sans Serif"/>
                <a:cs typeface="Microsoft Sans Serif"/>
              </a:rPr>
              <a:t>P</a:t>
            </a:r>
            <a:r>
              <a:rPr sz="2300" spc="-365" dirty="0">
                <a:latin typeface="Microsoft Sans Serif"/>
                <a:cs typeface="Microsoft Sans Serif"/>
              </a:rPr>
              <a:t>I</a:t>
            </a:r>
            <a:r>
              <a:rPr sz="3450" spc="7" baseline="-28985" dirty="0">
                <a:latin typeface="Microsoft Sans Serif"/>
                <a:cs typeface="Microsoft Sans Serif"/>
              </a:rPr>
              <a:t>B</a:t>
            </a:r>
            <a:r>
              <a:rPr sz="3450" spc="-217" baseline="-28985" dirty="0">
                <a:latin typeface="Microsoft Sans Serif"/>
                <a:cs typeface="Microsoft Sans Serif"/>
              </a:rPr>
              <a:t> </a:t>
            </a:r>
            <a:r>
              <a:rPr sz="2300" spc="265" dirty="0">
                <a:latin typeface="Symbol"/>
                <a:cs typeface="Symbol"/>
              </a:rPr>
              <a:t></a:t>
            </a: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-150" dirty="0">
                <a:latin typeface="Microsoft Sans Serif"/>
                <a:cs typeface="Microsoft Sans Serif"/>
              </a:rPr>
              <a:t>y</a:t>
            </a:r>
            <a:r>
              <a:rPr sz="2300" spc="45" dirty="0">
                <a:latin typeface="Microsoft Sans Serif"/>
                <a:cs typeface="Microsoft Sans Serif"/>
              </a:rPr>
              <a:t>c</a:t>
            </a:r>
            <a:r>
              <a:rPr sz="2300" spc="65" dirty="0">
                <a:latin typeface="Microsoft Sans Serif"/>
                <a:cs typeface="Microsoft Sans Serif"/>
              </a:rPr>
              <a:t>l</a:t>
            </a:r>
            <a:r>
              <a:rPr sz="2300" spc="5" dirty="0">
                <a:latin typeface="Microsoft Sans Serif"/>
                <a:cs typeface="Microsoft Sans Serif"/>
              </a:rPr>
              <a:t>e</a:t>
            </a:r>
            <a:r>
              <a:rPr sz="2300" spc="-315" dirty="0">
                <a:latin typeface="Microsoft Sans Serif"/>
                <a:cs typeface="Microsoft Sans Serif"/>
              </a:rPr>
              <a:t> </a:t>
            </a:r>
            <a:r>
              <a:rPr sz="2300" spc="-10" dirty="0">
                <a:latin typeface="Microsoft Sans Serif"/>
                <a:cs typeface="Microsoft Sans Serif"/>
              </a:rPr>
              <a:t>T</a:t>
            </a:r>
            <a:r>
              <a:rPr sz="2300" spc="65" dirty="0">
                <a:latin typeface="Microsoft Sans Serif"/>
                <a:cs typeface="Microsoft Sans Serif"/>
              </a:rPr>
              <a:t>i</a:t>
            </a:r>
            <a:r>
              <a:rPr sz="2300" spc="10" dirty="0">
                <a:latin typeface="Microsoft Sans Serif"/>
                <a:cs typeface="Microsoft Sans Serif"/>
              </a:rPr>
              <a:t>m</a:t>
            </a:r>
            <a:r>
              <a:rPr sz="2300" spc="-340" dirty="0">
                <a:latin typeface="Microsoft Sans Serif"/>
                <a:cs typeface="Microsoft Sans Serif"/>
              </a:rPr>
              <a:t> </a:t>
            </a:r>
            <a:r>
              <a:rPr sz="2300" spc="-335" dirty="0">
                <a:latin typeface="Microsoft Sans Serif"/>
                <a:cs typeface="Microsoft Sans Serif"/>
              </a:rPr>
              <a:t>e</a:t>
            </a:r>
            <a:r>
              <a:rPr sz="3450" spc="7" baseline="-28985" dirty="0">
                <a:latin typeface="Microsoft Sans Serif"/>
                <a:cs typeface="Microsoft Sans Serif"/>
              </a:rPr>
              <a:t>B</a:t>
            </a:r>
            <a:endParaRPr sz="3450" baseline="-28985">
              <a:latin typeface="Microsoft Sans Serif"/>
              <a:cs typeface="Microsoft Sans Serif"/>
            </a:endParaRPr>
          </a:p>
          <a:p>
            <a:pPr marR="194945" algn="ctr">
              <a:lnSpc>
                <a:spcPct val="100000"/>
              </a:lnSpc>
              <a:spcBef>
                <a:spcPts val="1470"/>
              </a:spcBef>
            </a:pPr>
            <a:r>
              <a:rPr sz="2300" spc="5" dirty="0">
                <a:latin typeface="Symbol"/>
                <a:cs typeface="Symbol"/>
              </a:rPr>
              <a:t></a:t>
            </a:r>
            <a:r>
              <a:rPr sz="2300" spc="-204" dirty="0">
                <a:latin typeface="Times New Roman"/>
                <a:cs typeface="Times New Roman"/>
              </a:rPr>
              <a:t> </a:t>
            </a:r>
            <a:r>
              <a:rPr sz="2300" spc="135" dirty="0">
                <a:latin typeface="Microsoft Sans Serif"/>
                <a:cs typeface="Microsoft Sans Serif"/>
              </a:rPr>
              <a:t>I</a:t>
            </a:r>
            <a:r>
              <a:rPr sz="2300" spc="125" dirty="0">
                <a:latin typeface="Symbol"/>
                <a:cs typeface="Symbol"/>
              </a:rPr>
              <a:t></a:t>
            </a:r>
            <a:r>
              <a:rPr sz="2300" spc="114" dirty="0">
                <a:latin typeface="Microsoft Sans Serif"/>
                <a:cs typeface="Microsoft Sans Serif"/>
              </a:rPr>
              <a:t>1</a:t>
            </a:r>
            <a:r>
              <a:rPr sz="2300" spc="-50" dirty="0">
                <a:latin typeface="Microsoft Sans Serif"/>
                <a:cs typeface="Microsoft Sans Serif"/>
              </a:rPr>
              <a:t>.</a:t>
            </a:r>
            <a:r>
              <a:rPr sz="2300" spc="160" dirty="0">
                <a:latin typeface="Microsoft Sans Serif"/>
                <a:cs typeface="Microsoft Sans Serif"/>
              </a:rPr>
              <a:t>2</a:t>
            </a:r>
            <a:r>
              <a:rPr sz="2300" spc="5" dirty="0">
                <a:latin typeface="Symbol"/>
                <a:cs typeface="Symbol"/>
              </a:rPr>
              <a:t></a:t>
            </a:r>
            <a:r>
              <a:rPr sz="2300" spc="-315" dirty="0">
                <a:latin typeface="Times New Roman"/>
                <a:cs typeface="Times New Roman"/>
              </a:rPr>
              <a:t> </a:t>
            </a:r>
            <a:r>
              <a:rPr sz="2300" spc="114" dirty="0">
                <a:latin typeface="Microsoft Sans Serif"/>
                <a:cs typeface="Microsoft Sans Serif"/>
              </a:rPr>
              <a:t>500p</a:t>
            </a:r>
            <a:r>
              <a:rPr sz="2300" spc="105" dirty="0">
                <a:latin typeface="Microsoft Sans Serif"/>
                <a:cs typeface="Microsoft Sans Serif"/>
              </a:rPr>
              <a:t>s</a:t>
            </a:r>
            <a:r>
              <a:rPr sz="2300" spc="5" dirty="0">
                <a:latin typeface="Symbol"/>
                <a:cs typeface="Symbol"/>
              </a:rPr>
              <a:t></a:t>
            </a:r>
            <a:r>
              <a:rPr sz="2300" spc="-204" dirty="0">
                <a:latin typeface="Times New Roman"/>
                <a:cs typeface="Times New Roman"/>
              </a:rPr>
              <a:t> </a:t>
            </a:r>
            <a:r>
              <a:rPr sz="2300" spc="135" dirty="0">
                <a:latin typeface="Microsoft Sans Serif"/>
                <a:cs typeface="Microsoft Sans Serif"/>
              </a:rPr>
              <a:t>I</a:t>
            </a:r>
            <a:r>
              <a:rPr sz="2300" spc="5" dirty="0">
                <a:latin typeface="Symbol"/>
                <a:cs typeface="Symbol"/>
              </a:rPr>
              <a:t></a:t>
            </a:r>
            <a:r>
              <a:rPr sz="2300" spc="-275" dirty="0">
                <a:latin typeface="Times New Roman"/>
                <a:cs typeface="Times New Roman"/>
              </a:rPr>
              <a:t> </a:t>
            </a:r>
            <a:r>
              <a:rPr sz="2300" spc="114" dirty="0">
                <a:latin typeface="Microsoft Sans Serif"/>
                <a:cs typeface="Microsoft Sans Serif"/>
              </a:rPr>
              <a:t>600ps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8872" y="3676760"/>
            <a:ext cx="341757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5" dirty="0">
                <a:latin typeface="Symbol"/>
                <a:cs typeface="Symbol"/>
              </a:rPr>
              <a:t></a:t>
            </a:r>
            <a:r>
              <a:rPr sz="2300" spc="-204" dirty="0">
                <a:latin typeface="Times New Roman"/>
                <a:cs typeface="Times New Roman"/>
              </a:rPr>
              <a:t> </a:t>
            </a:r>
            <a:r>
              <a:rPr sz="2300" spc="135" dirty="0">
                <a:latin typeface="Microsoft Sans Serif"/>
                <a:cs typeface="Microsoft Sans Serif"/>
              </a:rPr>
              <a:t>I</a:t>
            </a:r>
            <a:r>
              <a:rPr sz="2300" spc="5" dirty="0">
                <a:latin typeface="Symbol"/>
                <a:cs typeface="Symbol"/>
              </a:rPr>
              <a:t></a:t>
            </a:r>
            <a:r>
              <a:rPr sz="2300" spc="-275" dirty="0">
                <a:latin typeface="Times New Roman"/>
                <a:cs typeface="Times New Roman"/>
              </a:rPr>
              <a:t> </a:t>
            </a:r>
            <a:r>
              <a:rPr sz="2300" spc="114" dirty="0">
                <a:latin typeface="Microsoft Sans Serif"/>
                <a:cs typeface="Microsoft Sans Serif"/>
              </a:rPr>
              <a:t>2</a:t>
            </a:r>
            <a:r>
              <a:rPr sz="2300" spc="-50" dirty="0">
                <a:latin typeface="Microsoft Sans Serif"/>
                <a:cs typeface="Microsoft Sans Serif"/>
              </a:rPr>
              <a:t>.</a:t>
            </a:r>
            <a:r>
              <a:rPr sz="2300" spc="190" dirty="0">
                <a:latin typeface="Microsoft Sans Serif"/>
                <a:cs typeface="Microsoft Sans Serif"/>
              </a:rPr>
              <a:t>0</a:t>
            </a:r>
            <a:r>
              <a:rPr sz="2300" spc="5" dirty="0">
                <a:latin typeface="Symbol"/>
                <a:cs typeface="Symbol"/>
              </a:rPr>
              <a:t></a:t>
            </a:r>
            <a:r>
              <a:rPr sz="2300" spc="-280" dirty="0">
                <a:latin typeface="Times New Roman"/>
                <a:cs typeface="Times New Roman"/>
              </a:rPr>
              <a:t> </a:t>
            </a:r>
            <a:r>
              <a:rPr sz="2300" spc="114" dirty="0">
                <a:latin typeface="Microsoft Sans Serif"/>
                <a:cs typeface="Microsoft Sans Serif"/>
              </a:rPr>
              <a:t>250p</a:t>
            </a:r>
            <a:r>
              <a:rPr sz="2300" spc="105" dirty="0">
                <a:latin typeface="Microsoft Sans Serif"/>
                <a:cs typeface="Microsoft Sans Serif"/>
              </a:rPr>
              <a:t>s</a:t>
            </a:r>
            <a:r>
              <a:rPr sz="2300" spc="5" dirty="0">
                <a:latin typeface="Symbol"/>
                <a:cs typeface="Symbol"/>
              </a:rPr>
              <a:t></a:t>
            </a:r>
            <a:r>
              <a:rPr sz="2300" spc="-204" dirty="0">
                <a:latin typeface="Times New Roman"/>
                <a:cs typeface="Times New Roman"/>
              </a:rPr>
              <a:t> </a:t>
            </a:r>
            <a:r>
              <a:rPr sz="2300" spc="135" dirty="0">
                <a:latin typeface="Microsoft Sans Serif"/>
                <a:cs typeface="Microsoft Sans Serif"/>
              </a:rPr>
              <a:t>I</a:t>
            </a:r>
            <a:r>
              <a:rPr sz="2300" spc="5" dirty="0">
                <a:latin typeface="Symbol"/>
                <a:cs typeface="Symbol"/>
              </a:rPr>
              <a:t></a:t>
            </a:r>
            <a:r>
              <a:rPr sz="2300" spc="-315" dirty="0">
                <a:latin typeface="Times New Roman"/>
                <a:cs typeface="Times New Roman"/>
              </a:rPr>
              <a:t> </a:t>
            </a:r>
            <a:r>
              <a:rPr sz="2300" spc="114" dirty="0">
                <a:latin typeface="Microsoft Sans Serif"/>
                <a:cs typeface="Microsoft Sans Serif"/>
              </a:rPr>
              <a:t>500ps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0316" y="1063904"/>
            <a:ext cx="7339330" cy="24523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434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Computer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A: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Cycle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Time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250ps,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CPI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2.0</a:t>
            </a:r>
            <a:endParaRPr sz="2800">
              <a:latin typeface="Microsoft Sans Serif"/>
              <a:cs typeface="Microsoft Sans Serif"/>
            </a:endParaRPr>
          </a:p>
          <a:p>
            <a:pPr marL="368300" indent="-342900">
              <a:lnSpc>
                <a:spcPct val="100000"/>
              </a:lnSpc>
              <a:spcBef>
                <a:spcPts val="33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Computer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B: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Cycle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Time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500ps,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CPI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1.2</a:t>
            </a:r>
            <a:endParaRPr sz="2800">
              <a:latin typeface="Microsoft Sans Serif"/>
              <a:cs typeface="Microsoft Sans Serif"/>
            </a:endParaRPr>
          </a:p>
          <a:p>
            <a:pPr marL="368300" indent="-342900">
              <a:lnSpc>
                <a:spcPct val="100000"/>
              </a:lnSpc>
              <a:spcBef>
                <a:spcPts val="33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Same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ISA</a:t>
            </a:r>
            <a:endParaRPr sz="2800">
              <a:latin typeface="Microsoft Sans Serif"/>
              <a:cs typeface="Microsoft Sans Serif"/>
            </a:endParaRPr>
          </a:p>
          <a:p>
            <a:pPr marL="368300" indent="-342900">
              <a:lnSpc>
                <a:spcPct val="100000"/>
              </a:lnSpc>
              <a:spcBef>
                <a:spcPts val="34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67665" algn="l"/>
                <a:tab pos="3683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Which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faster,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by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how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much?</a:t>
            </a:r>
            <a:endParaRPr sz="2800">
              <a:latin typeface="Microsoft Sans Serif"/>
              <a:cs typeface="Microsoft Sans Serif"/>
            </a:endParaRPr>
          </a:p>
          <a:p>
            <a:pPr marL="404495">
              <a:lnSpc>
                <a:spcPct val="100000"/>
              </a:lnSpc>
              <a:spcBef>
                <a:spcPts val="1560"/>
              </a:spcBef>
            </a:pP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55" dirty="0">
                <a:latin typeface="Microsoft Sans Serif"/>
                <a:cs typeface="Microsoft Sans Serif"/>
              </a:rPr>
              <a:t>P</a:t>
            </a:r>
            <a:r>
              <a:rPr sz="2300" spc="175" dirty="0">
                <a:latin typeface="Microsoft Sans Serif"/>
                <a:cs typeface="Microsoft Sans Serif"/>
              </a:rPr>
              <a:t>U</a:t>
            </a:r>
            <a:r>
              <a:rPr sz="2300" spc="-10" dirty="0">
                <a:latin typeface="Microsoft Sans Serif"/>
                <a:cs typeface="Microsoft Sans Serif"/>
              </a:rPr>
              <a:t>T</a:t>
            </a:r>
            <a:r>
              <a:rPr sz="2300" spc="65" dirty="0">
                <a:latin typeface="Microsoft Sans Serif"/>
                <a:cs typeface="Microsoft Sans Serif"/>
              </a:rPr>
              <a:t>i</a:t>
            </a:r>
            <a:r>
              <a:rPr sz="2300" spc="10" dirty="0">
                <a:latin typeface="Microsoft Sans Serif"/>
                <a:cs typeface="Microsoft Sans Serif"/>
              </a:rPr>
              <a:t>m</a:t>
            </a:r>
            <a:r>
              <a:rPr sz="2300" spc="-340" dirty="0">
                <a:latin typeface="Microsoft Sans Serif"/>
                <a:cs typeface="Microsoft Sans Serif"/>
              </a:rPr>
              <a:t> </a:t>
            </a:r>
            <a:r>
              <a:rPr sz="2300" spc="-155" dirty="0">
                <a:latin typeface="Microsoft Sans Serif"/>
                <a:cs typeface="Microsoft Sans Serif"/>
              </a:rPr>
              <a:t>e</a:t>
            </a:r>
            <a:r>
              <a:rPr sz="3450" spc="7" baseline="-28985" dirty="0">
                <a:latin typeface="Microsoft Sans Serif"/>
                <a:cs typeface="Microsoft Sans Serif"/>
              </a:rPr>
              <a:t>A</a:t>
            </a:r>
            <a:r>
              <a:rPr sz="3450" spc="382" baseline="-28985" dirty="0">
                <a:latin typeface="Microsoft Sans Serif"/>
                <a:cs typeface="Microsoft Sans Serif"/>
              </a:rPr>
              <a:t> </a:t>
            </a:r>
            <a:r>
              <a:rPr sz="2300" spc="5" dirty="0">
                <a:latin typeface="Symbol"/>
                <a:cs typeface="Symbol"/>
              </a:rPr>
              <a:t></a:t>
            </a:r>
            <a:r>
              <a:rPr sz="2300" spc="-204" dirty="0">
                <a:latin typeface="Times New Roman"/>
                <a:cs typeface="Times New Roman"/>
              </a:rPr>
              <a:t> </a:t>
            </a:r>
            <a:r>
              <a:rPr sz="2300" spc="-50" dirty="0">
                <a:latin typeface="Microsoft Sans Serif"/>
                <a:cs typeface="Microsoft Sans Serif"/>
              </a:rPr>
              <a:t>I</a:t>
            </a:r>
            <a:r>
              <a:rPr sz="2300" spc="114" dirty="0">
                <a:latin typeface="Microsoft Sans Serif"/>
                <a:cs typeface="Microsoft Sans Serif"/>
              </a:rPr>
              <a:t>n</a:t>
            </a:r>
            <a:r>
              <a:rPr sz="2300" spc="245" dirty="0">
                <a:latin typeface="Microsoft Sans Serif"/>
                <a:cs typeface="Microsoft Sans Serif"/>
              </a:rPr>
              <a:t>s</a:t>
            </a:r>
            <a:r>
              <a:rPr sz="2300" spc="-50" dirty="0">
                <a:latin typeface="Microsoft Sans Serif"/>
                <a:cs typeface="Microsoft Sans Serif"/>
              </a:rPr>
              <a:t>t</a:t>
            </a:r>
            <a:r>
              <a:rPr sz="2300" spc="30" dirty="0">
                <a:latin typeface="Microsoft Sans Serif"/>
                <a:cs typeface="Microsoft Sans Serif"/>
              </a:rPr>
              <a:t>r</a:t>
            </a:r>
            <a:r>
              <a:rPr sz="2300" spc="114" dirty="0">
                <a:latin typeface="Microsoft Sans Serif"/>
                <a:cs typeface="Microsoft Sans Serif"/>
              </a:rPr>
              <a:t>u</a:t>
            </a:r>
            <a:r>
              <a:rPr sz="2300" spc="45" dirty="0">
                <a:latin typeface="Microsoft Sans Serif"/>
                <a:cs typeface="Microsoft Sans Serif"/>
              </a:rPr>
              <a:t>c</a:t>
            </a:r>
            <a:r>
              <a:rPr sz="2300" spc="-50" dirty="0">
                <a:latin typeface="Microsoft Sans Serif"/>
                <a:cs typeface="Microsoft Sans Serif"/>
              </a:rPr>
              <a:t>t</a:t>
            </a:r>
            <a:r>
              <a:rPr sz="2300" spc="65" dirty="0">
                <a:latin typeface="Microsoft Sans Serif"/>
                <a:cs typeface="Microsoft Sans Serif"/>
              </a:rPr>
              <a:t>i</a:t>
            </a:r>
            <a:r>
              <a:rPr sz="2300" spc="-495" dirty="0">
                <a:latin typeface="Microsoft Sans Serif"/>
                <a:cs typeface="Microsoft Sans Serif"/>
              </a:rPr>
              <a:t>o</a:t>
            </a:r>
            <a:r>
              <a:rPr sz="2300" spc="5" dirty="0">
                <a:latin typeface="Microsoft Sans Serif"/>
                <a:cs typeface="Microsoft Sans Serif"/>
              </a:rPr>
              <a:t>n</a:t>
            </a:r>
            <a:r>
              <a:rPr sz="2300" spc="-210" dirty="0">
                <a:latin typeface="Microsoft Sans Serif"/>
                <a:cs typeface="Microsoft Sans Serif"/>
              </a:rPr>
              <a:t> </a:t>
            </a: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114" dirty="0">
                <a:latin typeface="Microsoft Sans Serif"/>
                <a:cs typeface="Microsoft Sans Serif"/>
              </a:rPr>
              <a:t>oun</a:t>
            </a:r>
            <a:r>
              <a:rPr sz="2300" spc="-145" dirty="0">
                <a:latin typeface="Microsoft Sans Serif"/>
                <a:cs typeface="Microsoft Sans Serif"/>
              </a:rPr>
              <a:t>t</a:t>
            </a:r>
            <a:r>
              <a:rPr sz="2300" spc="5" dirty="0">
                <a:latin typeface="Symbol"/>
                <a:cs typeface="Symbol"/>
              </a:rPr>
              <a:t></a:t>
            </a:r>
            <a:r>
              <a:rPr sz="2300" spc="-315" dirty="0">
                <a:latin typeface="Times New Roman"/>
                <a:cs typeface="Times New Roman"/>
              </a:rPr>
              <a:t> </a:t>
            </a: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55" dirty="0">
                <a:latin typeface="Microsoft Sans Serif"/>
                <a:cs typeface="Microsoft Sans Serif"/>
              </a:rPr>
              <a:t>P</a:t>
            </a:r>
            <a:r>
              <a:rPr sz="2300" spc="-185" dirty="0">
                <a:latin typeface="Microsoft Sans Serif"/>
                <a:cs typeface="Microsoft Sans Serif"/>
              </a:rPr>
              <a:t>I</a:t>
            </a:r>
            <a:r>
              <a:rPr sz="3450" spc="7" baseline="-28985" dirty="0">
                <a:latin typeface="Microsoft Sans Serif"/>
                <a:cs typeface="Microsoft Sans Serif"/>
              </a:rPr>
              <a:t>A</a:t>
            </a:r>
            <a:r>
              <a:rPr sz="3450" spc="-60" baseline="-28985" dirty="0">
                <a:latin typeface="Microsoft Sans Serif"/>
                <a:cs typeface="Microsoft Sans Serif"/>
              </a:rPr>
              <a:t> </a:t>
            </a:r>
            <a:r>
              <a:rPr sz="2300" spc="265" dirty="0">
                <a:latin typeface="Symbol"/>
                <a:cs typeface="Symbol"/>
              </a:rPr>
              <a:t></a:t>
            </a:r>
            <a:r>
              <a:rPr sz="2300" spc="125" dirty="0">
                <a:latin typeface="Microsoft Sans Serif"/>
                <a:cs typeface="Microsoft Sans Serif"/>
              </a:rPr>
              <a:t>C</a:t>
            </a:r>
            <a:r>
              <a:rPr sz="2300" spc="-150" dirty="0">
                <a:latin typeface="Microsoft Sans Serif"/>
                <a:cs typeface="Microsoft Sans Serif"/>
              </a:rPr>
              <a:t>y</a:t>
            </a:r>
            <a:r>
              <a:rPr sz="2300" spc="45" dirty="0">
                <a:latin typeface="Microsoft Sans Serif"/>
                <a:cs typeface="Microsoft Sans Serif"/>
              </a:rPr>
              <a:t>c</a:t>
            </a:r>
            <a:r>
              <a:rPr sz="2300" spc="65" dirty="0">
                <a:latin typeface="Microsoft Sans Serif"/>
                <a:cs typeface="Microsoft Sans Serif"/>
              </a:rPr>
              <a:t>l</a:t>
            </a:r>
            <a:r>
              <a:rPr sz="2300" spc="5" dirty="0">
                <a:latin typeface="Microsoft Sans Serif"/>
                <a:cs typeface="Microsoft Sans Serif"/>
              </a:rPr>
              <a:t>e</a:t>
            </a:r>
            <a:r>
              <a:rPr sz="2300" spc="-320" dirty="0">
                <a:latin typeface="Microsoft Sans Serif"/>
                <a:cs typeface="Microsoft Sans Serif"/>
              </a:rPr>
              <a:t> </a:t>
            </a:r>
            <a:r>
              <a:rPr sz="2300" spc="-10" dirty="0">
                <a:latin typeface="Microsoft Sans Serif"/>
                <a:cs typeface="Microsoft Sans Serif"/>
              </a:rPr>
              <a:t>T</a:t>
            </a:r>
            <a:r>
              <a:rPr sz="2300" spc="65" dirty="0">
                <a:latin typeface="Microsoft Sans Serif"/>
                <a:cs typeface="Microsoft Sans Serif"/>
              </a:rPr>
              <a:t>i</a:t>
            </a:r>
            <a:r>
              <a:rPr sz="2300" spc="10" dirty="0">
                <a:latin typeface="Microsoft Sans Serif"/>
                <a:cs typeface="Microsoft Sans Serif"/>
              </a:rPr>
              <a:t>m</a:t>
            </a:r>
            <a:r>
              <a:rPr sz="2300" spc="-340" dirty="0">
                <a:latin typeface="Microsoft Sans Serif"/>
                <a:cs typeface="Microsoft Sans Serif"/>
              </a:rPr>
              <a:t> </a:t>
            </a:r>
            <a:r>
              <a:rPr sz="2300" spc="-160" dirty="0">
                <a:latin typeface="Microsoft Sans Serif"/>
                <a:cs typeface="Microsoft Sans Serif"/>
              </a:rPr>
              <a:t>e</a:t>
            </a:r>
            <a:r>
              <a:rPr sz="3450" spc="7" baseline="-28985" dirty="0">
                <a:latin typeface="Microsoft Sans Serif"/>
                <a:cs typeface="Microsoft Sans Serif"/>
              </a:rPr>
              <a:t>A</a:t>
            </a:r>
            <a:endParaRPr sz="3450" baseline="-28985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5474" y="3825875"/>
            <a:ext cx="2153285" cy="1812925"/>
          </a:xfrm>
          <a:custGeom>
            <a:avLst/>
            <a:gdLst/>
            <a:ahLst/>
            <a:cxnLst/>
            <a:rect l="l" t="t" r="r" b="b"/>
            <a:pathLst>
              <a:path w="2153284" h="1812925">
                <a:moveTo>
                  <a:pt x="2152777" y="1800225"/>
                </a:moveTo>
                <a:lnTo>
                  <a:pt x="76301" y="1768081"/>
                </a:lnTo>
                <a:lnTo>
                  <a:pt x="76301" y="1767878"/>
                </a:lnTo>
                <a:lnTo>
                  <a:pt x="76835" y="1736344"/>
                </a:lnTo>
                <a:lnTo>
                  <a:pt x="0" y="1773237"/>
                </a:lnTo>
                <a:lnTo>
                  <a:pt x="75565" y="1812518"/>
                </a:lnTo>
                <a:lnTo>
                  <a:pt x="76085" y="1780781"/>
                </a:lnTo>
                <a:lnTo>
                  <a:pt x="2152523" y="1812925"/>
                </a:lnTo>
                <a:lnTo>
                  <a:pt x="2152777" y="1800225"/>
                </a:lnTo>
                <a:close/>
              </a:path>
              <a:path w="2153284" h="1812925">
                <a:moveTo>
                  <a:pt x="2153158" y="12700"/>
                </a:moveTo>
                <a:lnTo>
                  <a:pt x="2152269" y="0"/>
                </a:lnTo>
                <a:lnTo>
                  <a:pt x="1347292" y="53644"/>
                </a:lnTo>
                <a:lnTo>
                  <a:pt x="1345184" y="21971"/>
                </a:lnTo>
                <a:lnTo>
                  <a:pt x="1271651" y="65151"/>
                </a:lnTo>
                <a:lnTo>
                  <a:pt x="1350264" y="98044"/>
                </a:lnTo>
                <a:lnTo>
                  <a:pt x="1348193" y="67183"/>
                </a:lnTo>
                <a:lnTo>
                  <a:pt x="1348143" y="66344"/>
                </a:lnTo>
                <a:lnTo>
                  <a:pt x="2153158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64451" y="3717861"/>
            <a:ext cx="1722755" cy="360680"/>
          </a:xfrm>
          <a:prstGeom prst="rect">
            <a:avLst/>
          </a:prstGeom>
          <a:solidFill>
            <a:srgbClr val="9FC9D2"/>
          </a:solidFill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110" dirty="0">
                <a:latin typeface="Microsoft Sans Serif"/>
                <a:cs typeface="Microsoft Sans Serif"/>
              </a:rPr>
              <a:t>faster…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164451" y="5518150"/>
            <a:ext cx="1722755" cy="360680"/>
          </a:xfrm>
          <a:prstGeom prst="rect">
            <a:avLst/>
          </a:prstGeom>
          <a:solidFill>
            <a:srgbClr val="9FC9D2"/>
          </a:solidFill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320"/>
              </a:spcBef>
            </a:pPr>
            <a:r>
              <a:rPr sz="1800" spc="260" dirty="0">
                <a:latin typeface="Microsoft Sans Serif"/>
                <a:cs typeface="Microsoft Sans Serif"/>
              </a:rPr>
              <a:t>…by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 much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Circular Arrow 13"/>
          <p:cNvSpPr/>
          <p:nvPr/>
        </p:nvSpPr>
        <p:spPr>
          <a:xfrm>
            <a:off x="1936496" y="6181824"/>
            <a:ext cx="1066800" cy="8382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7796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CPI</a:t>
            </a:r>
            <a:r>
              <a:rPr sz="4400" spc="-20" dirty="0"/>
              <a:t> </a:t>
            </a:r>
            <a:r>
              <a:rPr sz="4400" dirty="0"/>
              <a:t>in</a:t>
            </a:r>
            <a:r>
              <a:rPr sz="4400" spc="-20" dirty="0"/>
              <a:t> </a:t>
            </a:r>
            <a:r>
              <a:rPr sz="4400" dirty="0"/>
              <a:t>More</a:t>
            </a:r>
            <a:r>
              <a:rPr sz="4400" spc="-40" dirty="0"/>
              <a:t> </a:t>
            </a:r>
            <a:r>
              <a:rPr sz="4400" dirty="0"/>
              <a:t>Detail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146809"/>
            <a:ext cx="805942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If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different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classes</a:t>
            </a:r>
            <a:r>
              <a:rPr sz="3200" dirty="0">
                <a:latin typeface="Microsoft Sans Serif"/>
                <a:cs typeface="Microsoft Sans Serif"/>
              </a:rPr>
              <a:t> take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different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numbers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cycles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6750" y="2421001"/>
            <a:ext cx="6428105" cy="949325"/>
          </a:xfrm>
          <a:custGeom>
            <a:avLst/>
            <a:gdLst/>
            <a:ahLst/>
            <a:cxnLst/>
            <a:rect l="l" t="t" r="r" b="b"/>
            <a:pathLst>
              <a:path w="6428105" h="949325">
                <a:moveTo>
                  <a:pt x="6427724" y="0"/>
                </a:moveTo>
                <a:lnTo>
                  <a:pt x="0" y="0"/>
                </a:lnTo>
                <a:lnTo>
                  <a:pt x="0" y="949325"/>
                </a:lnTo>
                <a:lnTo>
                  <a:pt x="6427724" y="949325"/>
                </a:lnTo>
                <a:lnTo>
                  <a:pt x="6427724" y="0"/>
                </a:lnTo>
                <a:close/>
              </a:path>
            </a:pathLst>
          </a:custGeom>
          <a:solidFill>
            <a:srgbClr val="EBE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49461" y="2431091"/>
            <a:ext cx="124460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500" spc="45" dirty="0">
                <a:latin typeface="Microsoft Sans Serif"/>
                <a:cs typeface="Microsoft Sans Serif"/>
              </a:rPr>
              <a:t>n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1392" y="2401580"/>
            <a:ext cx="6402070" cy="95186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10"/>
              </a:spcBef>
            </a:pP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60" dirty="0">
                <a:latin typeface="Microsoft Sans Serif"/>
                <a:cs typeface="Microsoft Sans Serif"/>
              </a:rPr>
              <a:t>l</a:t>
            </a:r>
            <a:r>
              <a:rPr sz="2600" spc="85" dirty="0">
                <a:latin typeface="Microsoft Sans Serif"/>
                <a:cs typeface="Microsoft Sans Serif"/>
              </a:rPr>
              <a:t>o</a:t>
            </a:r>
            <a:r>
              <a:rPr sz="2600" spc="10" dirty="0">
                <a:latin typeface="Microsoft Sans Serif"/>
                <a:cs typeface="Microsoft Sans Serif"/>
              </a:rPr>
              <a:t>c</a:t>
            </a:r>
            <a:r>
              <a:rPr sz="2600" spc="50" dirty="0">
                <a:latin typeface="Microsoft Sans Serif"/>
                <a:cs typeface="Microsoft Sans Serif"/>
              </a:rPr>
              <a:t>k</a:t>
            </a:r>
            <a:r>
              <a:rPr sz="2600" spc="-320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-204" dirty="0">
                <a:latin typeface="Microsoft Sans Serif"/>
                <a:cs typeface="Microsoft Sans Serif"/>
              </a:rPr>
              <a:t>y</a:t>
            </a:r>
            <a:r>
              <a:rPr sz="2600" spc="10" dirty="0">
                <a:latin typeface="Microsoft Sans Serif"/>
                <a:cs typeface="Microsoft Sans Serif"/>
              </a:rPr>
              <a:t>c</a:t>
            </a:r>
            <a:r>
              <a:rPr sz="2600" spc="60" dirty="0">
                <a:latin typeface="Microsoft Sans Serif"/>
                <a:cs typeface="Microsoft Sans Serif"/>
              </a:rPr>
              <a:t>l</a:t>
            </a:r>
            <a:r>
              <a:rPr sz="2600" spc="85" dirty="0">
                <a:latin typeface="Microsoft Sans Serif"/>
                <a:cs typeface="Microsoft Sans Serif"/>
              </a:rPr>
              <a:t>e</a:t>
            </a:r>
            <a:r>
              <a:rPr sz="2600" spc="50" dirty="0">
                <a:latin typeface="Microsoft Sans Serif"/>
                <a:cs typeface="Microsoft Sans Serif"/>
              </a:rPr>
              <a:t>s</a:t>
            </a:r>
            <a:r>
              <a:rPr sz="2600" spc="-190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Symbol"/>
                <a:cs typeface="Symbol"/>
              </a:rPr>
              <a:t>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5925" spc="345" baseline="-8438" dirty="0">
                <a:latin typeface="Symbol"/>
                <a:cs typeface="Symbol"/>
              </a:rPr>
              <a:t></a:t>
            </a:r>
            <a:r>
              <a:rPr sz="2600" spc="10" dirty="0">
                <a:latin typeface="Microsoft Sans Serif"/>
                <a:cs typeface="Microsoft Sans Serif"/>
              </a:rPr>
              <a:t>(</a:t>
            </a: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20" dirty="0">
                <a:latin typeface="Microsoft Sans Serif"/>
                <a:cs typeface="Microsoft Sans Serif"/>
              </a:rPr>
              <a:t>P</a:t>
            </a:r>
            <a:r>
              <a:rPr sz="2600" spc="-160" dirty="0">
                <a:latin typeface="Microsoft Sans Serif"/>
                <a:cs typeface="Microsoft Sans Serif"/>
              </a:rPr>
              <a:t>I</a:t>
            </a:r>
            <a:r>
              <a:rPr sz="2250" spc="7" baseline="-24074" dirty="0">
                <a:latin typeface="Microsoft Sans Serif"/>
                <a:cs typeface="Microsoft Sans Serif"/>
              </a:rPr>
              <a:t>i</a:t>
            </a:r>
            <a:r>
              <a:rPr sz="2250" spc="157" baseline="-24074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Symbol"/>
                <a:cs typeface="Symbol"/>
              </a:rPr>
              <a:t></a:t>
            </a:r>
            <a:r>
              <a:rPr sz="2600" spc="-60" dirty="0">
                <a:latin typeface="Microsoft Sans Serif"/>
                <a:cs typeface="Microsoft Sans Serif"/>
              </a:rPr>
              <a:t>I</a:t>
            </a:r>
            <a:r>
              <a:rPr sz="2600" spc="85" dirty="0">
                <a:latin typeface="Microsoft Sans Serif"/>
                <a:cs typeface="Microsoft Sans Serif"/>
              </a:rPr>
              <a:t>n</a:t>
            </a:r>
            <a:r>
              <a:rPr sz="2600" spc="229" dirty="0">
                <a:latin typeface="Microsoft Sans Serif"/>
                <a:cs typeface="Microsoft Sans Serif"/>
              </a:rPr>
              <a:t>s</a:t>
            </a:r>
            <a:r>
              <a:rPr sz="2600" spc="-60" dirty="0">
                <a:latin typeface="Microsoft Sans Serif"/>
                <a:cs typeface="Microsoft Sans Serif"/>
              </a:rPr>
              <a:t>t</a:t>
            </a:r>
            <a:r>
              <a:rPr sz="2600" spc="10" dirty="0">
                <a:latin typeface="Microsoft Sans Serif"/>
                <a:cs typeface="Microsoft Sans Serif"/>
              </a:rPr>
              <a:t>r</a:t>
            </a:r>
            <a:r>
              <a:rPr sz="2600" spc="85" dirty="0">
                <a:latin typeface="Microsoft Sans Serif"/>
                <a:cs typeface="Microsoft Sans Serif"/>
              </a:rPr>
              <a:t>u</a:t>
            </a:r>
            <a:r>
              <a:rPr sz="2600" spc="10" dirty="0">
                <a:latin typeface="Microsoft Sans Serif"/>
                <a:cs typeface="Microsoft Sans Serif"/>
              </a:rPr>
              <a:t>c</a:t>
            </a:r>
            <a:r>
              <a:rPr sz="2600" spc="-60" dirty="0">
                <a:latin typeface="Microsoft Sans Serif"/>
                <a:cs typeface="Microsoft Sans Serif"/>
              </a:rPr>
              <a:t>t</a:t>
            </a:r>
            <a:r>
              <a:rPr sz="2600" spc="60" dirty="0">
                <a:latin typeface="Microsoft Sans Serif"/>
                <a:cs typeface="Microsoft Sans Serif"/>
              </a:rPr>
              <a:t>i</a:t>
            </a:r>
            <a:r>
              <a:rPr sz="2600" spc="-135" dirty="0">
                <a:latin typeface="Microsoft Sans Serif"/>
                <a:cs typeface="Microsoft Sans Serif"/>
              </a:rPr>
              <a:t>o</a:t>
            </a:r>
            <a:r>
              <a:rPr sz="2600" spc="60" dirty="0">
                <a:latin typeface="Microsoft Sans Serif"/>
                <a:cs typeface="Microsoft Sans Serif"/>
              </a:rPr>
              <a:t>n</a:t>
            </a:r>
            <a:r>
              <a:rPr sz="2600" spc="-260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85" dirty="0">
                <a:latin typeface="Microsoft Sans Serif"/>
                <a:cs typeface="Microsoft Sans Serif"/>
              </a:rPr>
              <a:t>oun</a:t>
            </a:r>
            <a:r>
              <a:rPr sz="2600" spc="-105" dirty="0">
                <a:latin typeface="Microsoft Sans Serif"/>
                <a:cs typeface="Microsoft Sans Serif"/>
              </a:rPr>
              <a:t>t</a:t>
            </a:r>
            <a:r>
              <a:rPr sz="2250" spc="7" baseline="-24074" dirty="0">
                <a:latin typeface="Microsoft Sans Serif"/>
                <a:cs typeface="Microsoft Sans Serif"/>
              </a:rPr>
              <a:t>i</a:t>
            </a:r>
            <a:r>
              <a:rPr sz="2250" spc="-150" baseline="-24074" dirty="0">
                <a:latin typeface="Microsoft Sans Serif"/>
                <a:cs typeface="Microsoft Sans Serif"/>
              </a:rPr>
              <a:t> </a:t>
            </a:r>
            <a:r>
              <a:rPr sz="2600" spc="35" dirty="0">
                <a:latin typeface="Microsoft Sans Serif"/>
                <a:cs typeface="Microsoft Sans Serif"/>
              </a:rPr>
              <a:t>)</a:t>
            </a:r>
            <a:endParaRPr sz="2600">
              <a:latin typeface="Microsoft Sans Serif"/>
              <a:cs typeface="Microsoft Sans Serif"/>
            </a:endParaRPr>
          </a:p>
          <a:p>
            <a:pPr marR="1461770" algn="ctr">
              <a:lnSpc>
                <a:spcPct val="100000"/>
              </a:lnSpc>
              <a:spcBef>
                <a:spcPts val="235"/>
              </a:spcBef>
            </a:pPr>
            <a:r>
              <a:rPr sz="1500" spc="15" dirty="0">
                <a:latin typeface="Microsoft Sans Serif"/>
                <a:cs typeface="Microsoft Sans Serif"/>
              </a:rPr>
              <a:t>i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Microsoft Sans Serif"/>
                <a:cs typeface="Microsoft Sans Serif"/>
              </a:rPr>
              <a:t>1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1617" y="3594938"/>
            <a:ext cx="44462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5" dirty="0">
                <a:latin typeface="Microsoft Sans Serif"/>
                <a:cs typeface="Microsoft Sans Serif"/>
              </a:rPr>
              <a:t>Weighted</a:t>
            </a:r>
            <a:r>
              <a:rPr sz="3200" dirty="0">
                <a:latin typeface="Microsoft Sans Serif"/>
                <a:cs typeface="Microsoft Sans Serif"/>
              </a:rPr>
              <a:t> average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CPI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8962" y="4292600"/>
            <a:ext cx="8105775" cy="949325"/>
            <a:chOff x="588962" y="4292600"/>
            <a:chExt cx="8105775" cy="949325"/>
          </a:xfrm>
        </p:grpSpPr>
        <p:sp>
          <p:nvSpPr>
            <p:cNvPr id="9" name="object 9"/>
            <p:cNvSpPr/>
            <p:nvPr/>
          </p:nvSpPr>
          <p:spPr>
            <a:xfrm>
              <a:off x="588962" y="4292600"/>
              <a:ext cx="8105775" cy="949325"/>
            </a:xfrm>
            <a:custGeom>
              <a:avLst/>
              <a:gdLst/>
              <a:ahLst/>
              <a:cxnLst/>
              <a:rect l="l" t="t" r="r" b="b"/>
              <a:pathLst>
                <a:path w="8105775" h="949325">
                  <a:moveTo>
                    <a:pt x="8105775" y="0"/>
                  </a:moveTo>
                  <a:lnTo>
                    <a:pt x="0" y="0"/>
                  </a:lnTo>
                  <a:lnTo>
                    <a:pt x="0" y="949325"/>
                  </a:lnTo>
                  <a:lnTo>
                    <a:pt x="8105775" y="949325"/>
                  </a:lnTo>
                  <a:lnTo>
                    <a:pt x="8105775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14962" y="4768251"/>
              <a:ext cx="6943725" cy="0"/>
            </a:xfrm>
            <a:custGeom>
              <a:avLst/>
              <a:gdLst/>
              <a:ahLst/>
              <a:cxnLst/>
              <a:rect l="l" t="t" r="r" b="b"/>
              <a:pathLst>
                <a:path w="6943725">
                  <a:moveTo>
                    <a:pt x="0" y="0"/>
                  </a:moveTo>
                  <a:lnTo>
                    <a:pt x="2534661" y="0"/>
                  </a:lnTo>
                </a:path>
                <a:path w="6943725">
                  <a:moveTo>
                    <a:pt x="4327107" y="0"/>
                  </a:moveTo>
                  <a:lnTo>
                    <a:pt x="6943216" y="0"/>
                  </a:lnTo>
                </a:path>
              </a:pathLst>
            </a:custGeom>
            <a:ln w="140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500239" y="4807016"/>
            <a:ext cx="14541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600" spc="40" dirty="0">
                <a:latin typeface="Symbol"/>
                <a:cs typeface="Symbol"/>
              </a:rPr>
              <a:t>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0239" y="4317463"/>
            <a:ext cx="14541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600" spc="40" dirty="0">
                <a:latin typeface="Symbol"/>
                <a:cs typeface="Symbol"/>
              </a:rPr>
              <a:t>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91671" y="4532486"/>
            <a:ext cx="14541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600" spc="40" dirty="0">
                <a:latin typeface="Symbol"/>
                <a:cs typeface="Symbol"/>
              </a:rPr>
              <a:t>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91671" y="4317463"/>
            <a:ext cx="14541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600" spc="40" dirty="0">
                <a:latin typeface="Symbol"/>
                <a:cs typeface="Symbol"/>
              </a:rPr>
              <a:t>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13358" y="4302690"/>
            <a:ext cx="679450" cy="6629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06400">
              <a:lnSpc>
                <a:spcPts val="1019"/>
              </a:lnSpc>
              <a:spcBef>
                <a:spcPts val="140"/>
              </a:spcBef>
            </a:pPr>
            <a:r>
              <a:rPr sz="1500" spc="45" dirty="0">
                <a:latin typeface="Microsoft Sans Serif"/>
                <a:cs typeface="Microsoft Sans Serif"/>
              </a:rPr>
              <a:t>n</a:t>
            </a:r>
            <a:endParaRPr sz="1500">
              <a:latin typeface="Microsoft Sans Serif"/>
              <a:cs typeface="Microsoft Sans Serif"/>
            </a:endParaRPr>
          </a:p>
          <a:p>
            <a:pPr marL="25400">
              <a:lnSpc>
                <a:spcPts val="3960"/>
              </a:lnSpc>
            </a:pPr>
            <a:r>
              <a:rPr sz="2600" spc="60" dirty="0">
                <a:latin typeface="Symbol"/>
                <a:cs typeface="Symbol"/>
              </a:rPr>
              <a:t></a:t>
            </a:r>
            <a:r>
              <a:rPr sz="2600" spc="-135" dirty="0">
                <a:latin typeface="Times New Roman"/>
                <a:cs typeface="Times New Roman"/>
              </a:rPr>
              <a:t> </a:t>
            </a:r>
            <a:r>
              <a:rPr sz="5925" spc="-2797" baseline="-8438" dirty="0">
                <a:latin typeface="Symbol"/>
                <a:cs typeface="Symbol"/>
              </a:rPr>
              <a:t></a:t>
            </a:r>
            <a:endParaRPr sz="5925" baseline="-8438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57972" y="4825539"/>
            <a:ext cx="478790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00" spc="15" dirty="0">
                <a:latin typeface="Microsoft Sans Serif"/>
                <a:cs typeface="Microsoft Sans Serif"/>
              </a:rPr>
              <a:t>i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Microsoft Sans Serif"/>
                <a:cs typeface="Microsoft Sans Serif"/>
              </a:rPr>
              <a:t>1</a:t>
            </a:r>
            <a:r>
              <a:rPr sz="1500" spc="90" dirty="0">
                <a:latin typeface="Microsoft Sans Serif"/>
                <a:cs typeface="Microsoft Sans Serif"/>
              </a:rPr>
              <a:t> </a:t>
            </a:r>
            <a:r>
              <a:rPr sz="3900" spc="60" baseline="3205" dirty="0">
                <a:latin typeface="Symbol"/>
                <a:cs typeface="Symbol"/>
              </a:rPr>
              <a:t></a:t>
            </a:r>
            <a:endParaRPr sz="3900" baseline="3205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68486" y="4516386"/>
            <a:ext cx="57785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500" spc="5" dirty="0">
                <a:latin typeface="Microsoft Sans Serif"/>
                <a:cs typeface="Microsoft Sans Serif"/>
              </a:rPr>
              <a:t>i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97508" y="4728078"/>
            <a:ext cx="57785" cy="260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500" spc="5" dirty="0">
                <a:latin typeface="Microsoft Sans Serif"/>
                <a:cs typeface="Microsoft Sans Serif"/>
              </a:rPr>
              <a:t>i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53160" y="4766663"/>
            <a:ext cx="281749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2600" spc="-65" dirty="0">
                <a:latin typeface="Microsoft Sans Serif"/>
                <a:cs typeface="Microsoft Sans Serif"/>
              </a:rPr>
              <a:t>I</a:t>
            </a:r>
            <a:r>
              <a:rPr sz="2600" spc="85" dirty="0">
                <a:latin typeface="Microsoft Sans Serif"/>
                <a:cs typeface="Microsoft Sans Serif"/>
              </a:rPr>
              <a:t>n</a:t>
            </a:r>
            <a:r>
              <a:rPr sz="2600" spc="235" dirty="0">
                <a:latin typeface="Microsoft Sans Serif"/>
                <a:cs typeface="Microsoft Sans Serif"/>
              </a:rPr>
              <a:t>s</a:t>
            </a:r>
            <a:r>
              <a:rPr sz="2600" spc="-65" dirty="0">
                <a:latin typeface="Microsoft Sans Serif"/>
                <a:cs typeface="Microsoft Sans Serif"/>
              </a:rPr>
              <a:t>t</a:t>
            </a:r>
            <a:r>
              <a:rPr sz="2600" spc="10" dirty="0">
                <a:latin typeface="Microsoft Sans Serif"/>
                <a:cs typeface="Microsoft Sans Serif"/>
              </a:rPr>
              <a:t>r</a:t>
            </a:r>
            <a:r>
              <a:rPr sz="2600" spc="85" dirty="0">
                <a:latin typeface="Microsoft Sans Serif"/>
                <a:cs typeface="Microsoft Sans Serif"/>
              </a:rPr>
              <a:t>u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-65" dirty="0">
                <a:latin typeface="Microsoft Sans Serif"/>
                <a:cs typeface="Microsoft Sans Serif"/>
              </a:rPr>
              <a:t>t</a:t>
            </a:r>
            <a:r>
              <a:rPr sz="2600" spc="55" dirty="0">
                <a:latin typeface="Microsoft Sans Serif"/>
                <a:cs typeface="Microsoft Sans Serif"/>
              </a:rPr>
              <a:t>i</a:t>
            </a:r>
            <a:r>
              <a:rPr sz="2600" spc="-125" dirty="0">
                <a:latin typeface="Microsoft Sans Serif"/>
                <a:cs typeface="Microsoft Sans Serif"/>
              </a:rPr>
              <a:t>o</a:t>
            </a:r>
            <a:r>
              <a:rPr sz="2600" spc="60" dirty="0">
                <a:latin typeface="Microsoft Sans Serif"/>
                <a:cs typeface="Microsoft Sans Serif"/>
              </a:rPr>
              <a:t>n</a:t>
            </a:r>
            <a:r>
              <a:rPr sz="2600" spc="-26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85" dirty="0">
                <a:latin typeface="Microsoft Sans Serif"/>
                <a:cs typeface="Microsoft Sans Serif"/>
              </a:rPr>
              <a:t>oun</a:t>
            </a:r>
            <a:r>
              <a:rPr sz="2600" spc="30" dirty="0">
                <a:latin typeface="Microsoft Sans Serif"/>
                <a:cs typeface="Microsoft Sans Serif"/>
              </a:rPr>
              <a:t>t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3900" spc="60" baseline="39529" dirty="0">
                <a:latin typeface="Symbol"/>
                <a:cs typeface="Symbol"/>
              </a:rPr>
              <a:t></a:t>
            </a:r>
            <a:endParaRPr sz="3900" baseline="39529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38449" y="4292982"/>
            <a:ext cx="2546985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600" spc="-65" dirty="0">
                <a:latin typeface="Microsoft Sans Serif"/>
                <a:cs typeface="Microsoft Sans Serif"/>
              </a:rPr>
              <a:t>I</a:t>
            </a:r>
            <a:r>
              <a:rPr sz="2600" spc="85" dirty="0">
                <a:latin typeface="Microsoft Sans Serif"/>
                <a:cs typeface="Microsoft Sans Serif"/>
              </a:rPr>
              <a:t>n</a:t>
            </a:r>
            <a:r>
              <a:rPr sz="2600" spc="235" dirty="0">
                <a:latin typeface="Microsoft Sans Serif"/>
                <a:cs typeface="Microsoft Sans Serif"/>
              </a:rPr>
              <a:t>s</a:t>
            </a:r>
            <a:r>
              <a:rPr sz="2600" spc="-65" dirty="0">
                <a:latin typeface="Microsoft Sans Serif"/>
                <a:cs typeface="Microsoft Sans Serif"/>
              </a:rPr>
              <a:t>t</a:t>
            </a:r>
            <a:r>
              <a:rPr sz="2600" spc="10" dirty="0">
                <a:latin typeface="Microsoft Sans Serif"/>
                <a:cs typeface="Microsoft Sans Serif"/>
              </a:rPr>
              <a:t>r</a:t>
            </a:r>
            <a:r>
              <a:rPr sz="2600" spc="85" dirty="0">
                <a:latin typeface="Microsoft Sans Serif"/>
                <a:cs typeface="Microsoft Sans Serif"/>
              </a:rPr>
              <a:t>u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-65" dirty="0">
                <a:latin typeface="Microsoft Sans Serif"/>
                <a:cs typeface="Microsoft Sans Serif"/>
              </a:rPr>
              <a:t>t</a:t>
            </a:r>
            <a:r>
              <a:rPr sz="2600" spc="55" dirty="0">
                <a:latin typeface="Microsoft Sans Serif"/>
                <a:cs typeface="Microsoft Sans Serif"/>
              </a:rPr>
              <a:t>i</a:t>
            </a:r>
            <a:r>
              <a:rPr sz="2600" spc="-125" dirty="0">
                <a:latin typeface="Microsoft Sans Serif"/>
                <a:cs typeface="Microsoft Sans Serif"/>
              </a:rPr>
              <a:t>o</a:t>
            </a:r>
            <a:r>
              <a:rPr sz="2600" spc="60" dirty="0">
                <a:latin typeface="Microsoft Sans Serif"/>
                <a:cs typeface="Microsoft Sans Serif"/>
              </a:rPr>
              <a:t>n</a:t>
            </a:r>
            <a:r>
              <a:rPr sz="2600" spc="-26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85" dirty="0">
                <a:latin typeface="Microsoft Sans Serif"/>
                <a:cs typeface="Microsoft Sans Serif"/>
              </a:rPr>
              <a:t>oun</a:t>
            </a:r>
            <a:r>
              <a:rPr sz="2600" spc="-105" dirty="0"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8493" y="4504701"/>
            <a:ext cx="859790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600" spc="50" dirty="0">
                <a:latin typeface="Microsoft Sans Serif"/>
                <a:cs typeface="Microsoft Sans Serif"/>
              </a:rPr>
              <a:t>CPI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Symbol"/>
                <a:cs typeface="Symbol"/>
              </a:rPr>
              <a:t>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11564" y="4221160"/>
            <a:ext cx="2559685" cy="972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indent="311785">
              <a:lnSpc>
                <a:spcPct val="119500"/>
              </a:lnSpc>
              <a:spcBef>
                <a:spcPts val="90"/>
              </a:spcBef>
            </a:pP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85" dirty="0">
                <a:latin typeface="Microsoft Sans Serif"/>
                <a:cs typeface="Microsoft Sans Serif"/>
              </a:rPr>
              <a:t>o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k</a:t>
            </a:r>
            <a:r>
              <a:rPr sz="2600" spc="-320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-200" dirty="0">
                <a:latin typeface="Microsoft Sans Serif"/>
                <a:cs typeface="Microsoft Sans Serif"/>
              </a:rPr>
              <a:t>y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85" dirty="0">
                <a:latin typeface="Microsoft Sans Serif"/>
                <a:cs typeface="Microsoft Sans Serif"/>
              </a:rPr>
              <a:t>e</a:t>
            </a:r>
            <a:r>
              <a:rPr sz="2600" spc="35" dirty="0">
                <a:latin typeface="Microsoft Sans Serif"/>
                <a:cs typeface="Microsoft Sans Serif"/>
              </a:rPr>
              <a:t>s  </a:t>
            </a:r>
            <a:r>
              <a:rPr sz="2600" spc="-65" dirty="0">
                <a:latin typeface="Microsoft Sans Serif"/>
                <a:cs typeface="Microsoft Sans Serif"/>
              </a:rPr>
              <a:t>I</a:t>
            </a:r>
            <a:r>
              <a:rPr sz="2600" spc="85" dirty="0">
                <a:latin typeface="Microsoft Sans Serif"/>
                <a:cs typeface="Microsoft Sans Serif"/>
              </a:rPr>
              <a:t>n</a:t>
            </a:r>
            <a:r>
              <a:rPr sz="2600" spc="235" dirty="0">
                <a:latin typeface="Microsoft Sans Serif"/>
                <a:cs typeface="Microsoft Sans Serif"/>
              </a:rPr>
              <a:t>s</a:t>
            </a:r>
            <a:r>
              <a:rPr sz="2600" spc="-65" dirty="0">
                <a:latin typeface="Microsoft Sans Serif"/>
                <a:cs typeface="Microsoft Sans Serif"/>
              </a:rPr>
              <a:t>t</a:t>
            </a:r>
            <a:r>
              <a:rPr sz="2600" spc="10" dirty="0">
                <a:latin typeface="Microsoft Sans Serif"/>
                <a:cs typeface="Microsoft Sans Serif"/>
              </a:rPr>
              <a:t>r</a:t>
            </a:r>
            <a:r>
              <a:rPr sz="2600" spc="85" dirty="0">
                <a:latin typeface="Microsoft Sans Serif"/>
                <a:cs typeface="Microsoft Sans Serif"/>
              </a:rPr>
              <a:t>u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-65" dirty="0">
                <a:latin typeface="Microsoft Sans Serif"/>
                <a:cs typeface="Microsoft Sans Serif"/>
              </a:rPr>
              <a:t>t</a:t>
            </a:r>
            <a:r>
              <a:rPr sz="2600" spc="55" dirty="0">
                <a:latin typeface="Microsoft Sans Serif"/>
                <a:cs typeface="Microsoft Sans Serif"/>
              </a:rPr>
              <a:t>i</a:t>
            </a:r>
            <a:r>
              <a:rPr sz="2600" spc="-130" dirty="0">
                <a:latin typeface="Microsoft Sans Serif"/>
                <a:cs typeface="Microsoft Sans Serif"/>
              </a:rPr>
              <a:t>o</a:t>
            </a:r>
            <a:r>
              <a:rPr sz="2600" spc="60" dirty="0">
                <a:latin typeface="Microsoft Sans Serif"/>
                <a:cs typeface="Microsoft Sans Serif"/>
              </a:rPr>
              <a:t>n</a:t>
            </a:r>
            <a:r>
              <a:rPr sz="2600" spc="-260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85" dirty="0">
                <a:latin typeface="Microsoft Sans Serif"/>
                <a:cs typeface="Microsoft Sans Serif"/>
              </a:rPr>
              <a:t>oun</a:t>
            </a:r>
            <a:r>
              <a:rPr sz="2600" spc="30" dirty="0"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9045" y="4504701"/>
            <a:ext cx="820419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600" spc="95" dirty="0">
                <a:latin typeface="Microsoft Sans Serif"/>
                <a:cs typeface="Microsoft Sans Serif"/>
              </a:rPr>
              <a:t>C</a:t>
            </a:r>
            <a:r>
              <a:rPr sz="2600" spc="20" dirty="0">
                <a:latin typeface="Microsoft Sans Serif"/>
                <a:cs typeface="Microsoft Sans Serif"/>
              </a:rPr>
              <a:t>P</a:t>
            </a:r>
            <a:r>
              <a:rPr sz="2600" spc="30" dirty="0">
                <a:latin typeface="Microsoft Sans Serif"/>
                <a:cs typeface="Microsoft Sans Serif"/>
              </a:rPr>
              <a:t>I</a:t>
            </a:r>
            <a:r>
              <a:rPr sz="2600" spc="-31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Symbol"/>
                <a:cs typeface="Symbol"/>
              </a:rPr>
              <a:t>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67400" y="5373751"/>
            <a:ext cx="2376805" cy="215900"/>
          </a:xfrm>
          <a:custGeom>
            <a:avLst/>
            <a:gdLst/>
            <a:ahLst/>
            <a:cxnLst/>
            <a:rect l="l" t="t" r="r" b="b"/>
            <a:pathLst>
              <a:path w="2376804" h="215900">
                <a:moveTo>
                  <a:pt x="2376551" y="0"/>
                </a:moveTo>
                <a:lnTo>
                  <a:pt x="2338304" y="63729"/>
                </a:lnTo>
                <a:lnTo>
                  <a:pt x="2295407" y="87105"/>
                </a:lnTo>
                <a:lnTo>
                  <a:pt x="2241024" y="102441"/>
                </a:lnTo>
                <a:lnTo>
                  <a:pt x="2178430" y="107950"/>
                </a:lnTo>
                <a:lnTo>
                  <a:pt x="1386331" y="107950"/>
                </a:lnTo>
                <a:lnTo>
                  <a:pt x="1323689" y="113446"/>
                </a:lnTo>
                <a:lnTo>
                  <a:pt x="1269300" y="128753"/>
                </a:lnTo>
                <a:lnTo>
                  <a:pt x="1226421" y="152101"/>
                </a:lnTo>
                <a:lnTo>
                  <a:pt x="1198306" y="181719"/>
                </a:lnTo>
                <a:lnTo>
                  <a:pt x="1188211" y="215836"/>
                </a:lnTo>
                <a:lnTo>
                  <a:pt x="1178118" y="181719"/>
                </a:lnTo>
                <a:lnTo>
                  <a:pt x="1150010" y="152101"/>
                </a:lnTo>
                <a:lnTo>
                  <a:pt x="1107150" y="128753"/>
                </a:lnTo>
                <a:lnTo>
                  <a:pt x="1052799" y="113446"/>
                </a:lnTo>
                <a:lnTo>
                  <a:pt x="990219" y="107950"/>
                </a:lnTo>
                <a:lnTo>
                  <a:pt x="197992" y="107950"/>
                </a:lnTo>
                <a:lnTo>
                  <a:pt x="135412" y="102441"/>
                </a:lnTo>
                <a:lnTo>
                  <a:pt x="81061" y="87105"/>
                </a:lnTo>
                <a:lnTo>
                  <a:pt x="38201" y="63729"/>
                </a:lnTo>
                <a:lnTo>
                  <a:pt x="10093" y="34098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94400" y="5649912"/>
            <a:ext cx="2085975" cy="376555"/>
          </a:xfrm>
          <a:prstGeom prst="rect">
            <a:avLst/>
          </a:prstGeom>
          <a:solidFill>
            <a:srgbClr val="9FC9D2"/>
          </a:solidFill>
          <a:ln w="952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20"/>
              </a:spcBef>
            </a:pPr>
            <a:r>
              <a:rPr sz="1800" spc="-10" dirty="0">
                <a:latin typeface="Microsoft Sans Serif"/>
                <a:cs typeface="Microsoft Sans Serif"/>
              </a:rPr>
              <a:t>Relative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frequency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3413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CPI</a:t>
            </a:r>
            <a:r>
              <a:rPr sz="4400" spc="-75" dirty="0"/>
              <a:t> </a:t>
            </a:r>
            <a:r>
              <a:rPr sz="4400" dirty="0"/>
              <a:t>Example</a:t>
            </a:r>
            <a:endParaRPr sz="4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107186"/>
            <a:ext cx="721487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Alternative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compiled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code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sequences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using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in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classes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A,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B,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</a:t>
            </a:r>
            <a:endParaRPr sz="28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04962" y="2262187"/>
          <a:ext cx="6600825" cy="15919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Class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0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CPI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for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class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404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IC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sequence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40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IC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sequence</a:t>
                      </a:r>
                      <a:r>
                        <a:rPr sz="20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404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18540" y="4013757"/>
            <a:ext cx="3676015" cy="21513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Sequence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1: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IC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5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655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Clock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Cycles</a:t>
            </a:r>
            <a:endParaRPr sz="24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2×1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1×2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2×3</a:t>
            </a:r>
            <a:endParaRPr sz="24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10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655">
              <a:lnSpc>
                <a:spcPct val="100000"/>
              </a:lnSpc>
              <a:spcBef>
                <a:spcPts val="57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5" dirty="0">
                <a:latin typeface="Microsoft Sans Serif"/>
                <a:cs typeface="Microsoft Sans Serif"/>
              </a:rPr>
              <a:t>Avg.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CPI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10/5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2.0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7402" y="4101465"/>
            <a:ext cx="3425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Sequence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2: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IC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6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4602" y="4602860"/>
            <a:ext cx="3048635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Clock Cycles</a:t>
            </a:r>
            <a:endParaRPr sz="24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4×1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1×2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1×3</a:t>
            </a:r>
            <a:endParaRPr sz="24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9</a:t>
            </a:r>
            <a:endParaRPr sz="24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7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2400" spc="-15" dirty="0">
                <a:latin typeface="Microsoft Sans Serif"/>
                <a:cs typeface="Microsoft Sans Serif"/>
              </a:rPr>
              <a:t>Avg.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CPI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 </a:t>
            </a:r>
            <a:r>
              <a:rPr sz="2400" spc="-5" dirty="0">
                <a:latin typeface="Microsoft Sans Serif"/>
                <a:cs typeface="Microsoft Sans Serif"/>
              </a:rPr>
              <a:t>9/6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1.5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4772" y="617327"/>
            <a:ext cx="487363" cy="487363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>
            <a:off x="8321759" y="1311629"/>
            <a:ext cx="453388" cy="21777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148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Performance</a:t>
            </a:r>
            <a:r>
              <a:rPr sz="4400" spc="-70" dirty="0"/>
              <a:t> </a:t>
            </a:r>
            <a:r>
              <a:rPr sz="4400" dirty="0"/>
              <a:t>Summary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37616" y="3205415"/>
            <a:ext cx="8017509" cy="26650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3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Performance depends</a:t>
            </a:r>
            <a:r>
              <a:rPr sz="32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on</a:t>
            </a:r>
          </a:p>
          <a:p>
            <a:pPr marL="7816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Algorithm: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affects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IC,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possibly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CPI</a:t>
            </a:r>
            <a:endParaRPr sz="2800" dirty="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Programming</a:t>
            </a:r>
            <a:r>
              <a:rPr sz="2800" spc="6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language: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affects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IC,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CPI</a:t>
            </a:r>
            <a:endParaRPr sz="2800" dirty="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6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Compiler: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affects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IC,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CPI</a:t>
            </a:r>
            <a:endParaRPr sz="2800" dirty="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6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set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architecture: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affects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IC,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CPI,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20" dirty="0">
                <a:latin typeface="Microsoft Sans Serif"/>
                <a:cs typeface="Microsoft Sans Serif"/>
              </a:rPr>
              <a:t>T</a:t>
            </a:r>
            <a:r>
              <a:rPr sz="2775" spc="30" baseline="-21021" dirty="0">
                <a:latin typeface="Microsoft Sans Serif"/>
                <a:cs typeface="Microsoft Sans Serif"/>
              </a:rPr>
              <a:t>c</a:t>
            </a:r>
            <a:endParaRPr sz="2775" baseline="-21021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212" y="1258950"/>
            <a:ext cx="2825750" cy="457200"/>
          </a:xfrm>
          <a:prstGeom prst="rect">
            <a:avLst/>
          </a:prstGeom>
          <a:solidFill>
            <a:srgbClr val="9FC9D2"/>
          </a:solidFill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2400" spc="15" dirty="0">
                <a:solidFill>
                  <a:srgbClr val="EBEAAC"/>
                </a:solidFill>
                <a:latin typeface="Arial Black"/>
                <a:cs typeface="Arial Black"/>
              </a:rPr>
              <a:t>The</a:t>
            </a:r>
            <a:r>
              <a:rPr sz="2400" spc="-30" dirty="0">
                <a:solidFill>
                  <a:srgbClr val="EBEAAC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BEAAC"/>
                </a:solidFill>
                <a:latin typeface="Arial Black"/>
                <a:cs typeface="Arial Black"/>
              </a:rPr>
              <a:t>BIG</a:t>
            </a:r>
            <a:r>
              <a:rPr sz="2400" spc="-25" dirty="0">
                <a:solidFill>
                  <a:srgbClr val="EBEAAC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BEAAC"/>
                </a:solidFill>
                <a:latin typeface="Arial Black"/>
                <a:cs typeface="Arial Black"/>
              </a:rPr>
              <a:t>Picture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7087" y="2060575"/>
            <a:ext cx="7848600" cy="920750"/>
            <a:chOff x="827087" y="2060575"/>
            <a:chExt cx="7848600" cy="920750"/>
          </a:xfrm>
        </p:grpSpPr>
        <p:sp>
          <p:nvSpPr>
            <p:cNvPr id="6" name="object 6"/>
            <p:cNvSpPr/>
            <p:nvPr/>
          </p:nvSpPr>
          <p:spPr>
            <a:xfrm>
              <a:off x="827087" y="2060575"/>
              <a:ext cx="7848600" cy="920750"/>
            </a:xfrm>
            <a:custGeom>
              <a:avLst/>
              <a:gdLst/>
              <a:ahLst/>
              <a:cxnLst/>
              <a:rect l="l" t="t" r="r" b="b"/>
              <a:pathLst>
                <a:path w="7848600" h="920750">
                  <a:moveTo>
                    <a:pt x="7848600" y="0"/>
                  </a:moveTo>
                  <a:lnTo>
                    <a:pt x="0" y="0"/>
                  </a:lnTo>
                  <a:lnTo>
                    <a:pt x="0" y="920750"/>
                  </a:lnTo>
                  <a:lnTo>
                    <a:pt x="7848600" y="920750"/>
                  </a:lnTo>
                  <a:lnTo>
                    <a:pt x="7848600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1874" y="2507773"/>
              <a:ext cx="5865495" cy="0"/>
            </a:xfrm>
            <a:custGeom>
              <a:avLst/>
              <a:gdLst/>
              <a:ahLst/>
              <a:cxnLst/>
              <a:rect l="l" t="t" r="r" b="b"/>
              <a:pathLst>
                <a:path w="5865495">
                  <a:moveTo>
                    <a:pt x="0" y="0"/>
                  </a:moveTo>
                  <a:lnTo>
                    <a:pt x="1731728" y="0"/>
                  </a:lnTo>
                </a:path>
                <a:path w="5865495">
                  <a:moveTo>
                    <a:pt x="2013944" y="0"/>
                  </a:moveTo>
                  <a:lnTo>
                    <a:pt x="3882299" y="0"/>
                  </a:lnTo>
                </a:path>
                <a:path w="5865495">
                  <a:moveTo>
                    <a:pt x="4165350" y="0"/>
                  </a:moveTo>
                  <a:lnTo>
                    <a:pt x="5865044" y="0"/>
                  </a:lnTo>
                </a:path>
              </a:pathLst>
            </a:custGeom>
            <a:ln w="140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09471" y="1961033"/>
            <a:ext cx="1679575" cy="972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indent="180340">
              <a:lnSpc>
                <a:spcPct val="119500"/>
              </a:lnSpc>
              <a:spcBef>
                <a:spcPts val="90"/>
              </a:spcBef>
            </a:pPr>
            <a:r>
              <a:rPr sz="2600" spc="60" dirty="0">
                <a:latin typeface="Microsoft Sans Serif"/>
                <a:cs typeface="Microsoft Sans Serif"/>
              </a:rPr>
              <a:t>Seconds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85" dirty="0">
                <a:latin typeface="Microsoft Sans Serif"/>
                <a:cs typeface="Microsoft Sans Serif"/>
              </a:rPr>
              <a:t>o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k</a:t>
            </a:r>
            <a:r>
              <a:rPr sz="2600" spc="-320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-204" dirty="0">
                <a:latin typeface="Microsoft Sans Serif"/>
                <a:cs typeface="Microsoft Sans Serif"/>
              </a:rPr>
              <a:t>y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60" dirty="0"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29037" y="1961033"/>
            <a:ext cx="6072505" cy="9728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0"/>
              </a:spcBef>
            </a:pPr>
            <a:r>
              <a:rPr sz="3900" spc="135" baseline="-35256" dirty="0">
                <a:latin typeface="Microsoft Sans Serif"/>
                <a:cs typeface="Microsoft Sans Serif"/>
              </a:rPr>
              <a:t>C</a:t>
            </a:r>
            <a:r>
              <a:rPr sz="3900" spc="30" baseline="-35256" dirty="0">
                <a:latin typeface="Microsoft Sans Serif"/>
                <a:cs typeface="Microsoft Sans Serif"/>
              </a:rPr>
              <a:t>P</a:t>
            </a:r>
            <a:r>
              <a:rPr sz="3900" spc="120" baseline="-35256" dirty="0">
                <a:latin typeface="Microsoft Sans Serif"/>
                <a:cs typeface="Microsoft Sans Serif"/>
              </a:rPr>
              <a:t>U</a:t>
            </a:r>
            <a:r>
              <a:rPr sz="3900" spc="-547" baseline="-35256" dirty="0">
                <a:latin typeface="Microsoft Sans Serif"/>
                <a:cs typeface="Microsoft Sans Serif"/>
              </a:rPr>
              <a:t> </a:t>
            </a:r>
            <a:r>
              <a:rPr sz="3900" spc="-75" baseline="-35256" dirty="0">
                <a:latin typeface="Microsoft Sans Serif"/>
                <a:cs typeface="Microsoft Sans Serif"/>
              </a:rPr>
              <a:t>T</a:t>
            </a:r>
            <a:r>
              <a:rPr sz="3900" spc="82" baseline="-35256" dirty="0">
                <a:latin typeface="Microsoft Sans Serif"/>
                <a:cs typeface="Microsoft Sans Serif"/>
              </a:rPr>
              <a:t>i</a:t>
            </a:r>
            <a:r>
              <a:rPr sz="3900" spc="375" baseline="-35256" dirty="0">
                <a:latin typeface="Microsoft Sans Serif"/>
                <a:cs typeface="Microsoft Sans Serif"/>
              </a:rPr>
              <a:t>m</a:t>
            </a:r>
            <a:r>
              <a:rPr sz="3900" spc="89" baseline="-35256" dirty="0">
                <a:latin typeface="Microsoft Sans Serif"/>
                <a:cs typeface="Microsoft Sans Serif"/>
              </a:rPr>
              <a:t>e</a:t>
            </a:r>
            <a:r>
              <a:rPr sz="3900" spc="-397" baseline="-35256" dirty="0">
                <a:latin typeface="Microsoft Sans Serif"/>
                <a:cs typeface="Microsoft Sans Serif"/>
              </a:rPr>
              <a:t> </a:t>
            </a:r>
            <a:r>
              <a:rPr sz="3900" spc="89" baseline="-35256" dirty="0">
                <a:latin typeface="Symbol"/>
                <a:cs typeface="Symbol"/>
              </a:rPr>
              <a:t></a:t>
            </a:r>
            <a:r>
              <a:rPr sz="3900" spc="-97" baseline="-35256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Microsoft Sans Serif"/>
                <a:cs typeface="Microsoft Sans Serif"/>
              </a:rPr>
              <a:t>I</a:t>
            </a:r>
            <a:r>
              <a:rPr sz="2600" spc="85" dirty="0">
                <a:latin typeface="Microsoft Sans Serif"/>
                <a:cs typeface="Microsoft Sans Serif"/>
              </a:rPr>
              <a:t>n</a:t>
            </a:r>
            <a:r>
              <a:rPr sz="2600" spc="229" dirty="0">
                <a:latin typeface="Microsoft Sans Serif"/>
                <a:cs typeface="Microsoft Sans Serif"/>
              </a:rPr>
              <a:t>s</a:t>
            </a:r>
            <a:r>
              <a:rPr sz="2600" spc="-70" dirty="0">
                <a:latin typeface="Microsoft Sans Serif"/>
                <a:cs typeface="Microsoft Sans Serif"/>
              </a:rPr>
              <a:t>t</a:t>
            </a:r>
            <a:r>
              <a:rPr sz="2600" spc="10" dirty="0">
                <a:latin typeface="Microsoft Sans Serif"/>
                <a:cs typeface="Microsoft Sans Serif"/>
              </a:rPr>
              <a:t>r</a:t>
            </a:r>
            <a:r>
              <a:rPr sz="2600" spc="85" dirty="0">
                <a:latin typeface="Microsoft Sans Serif"/>
                <a:cs typeface="Microsoft Sans Serif"/>
              </a:rPr>
              <a:t>u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-70" dirty="0">
                <a:latin typeface="Microsoft Sans Serif"/>
                <a:cs typeface="Microsoft Sans Serif"/>
              </a:rPr>
              <a:t>t</a:t>
            </a:r>
            <a:r>
              <a:rPr sz="2600" spc="55" dirty="0">
                <a:latin typeface="Microsoft Sans Serif"/>
                <a:cs typeface="Microsoft Sans Serif"/>
              </a:rPr>
              <a:t>i</a:t>
            </a:r>
            <a:r>
              <a:rPr sz="2600" spc="-130" dirty="0">
                <a:latin typeface="Microsoft Sans Serif"/>
                <a:cs typeface="Microsoft Sans Serif"/>
              </a:rPr>
              <a:t>o</a:t>
            </a:r>
            <a:r>
              <a:rPr sz="2600" spc="85" dirty="0">
                <a:latin typeface="Microsoft Sans Serif"/>
                <a:cs typeface="Microsoft Sans Serif"/>
              </a:rPr>
              <a:t>n</a:t>
            </a:r>
            <a:r>
              <a:rPr sz="2600" spc="55" dirty="0">
                <a:latin typeface="Microsoft Sans Serif"/>
                <a:cs typeface="Microsoft Sans Serif"/>
              </a:rPr>
              <a:t>s</a:t>
            </a:r>
            <a:r>
              <a:rPr sz="2600" spc="-320" dirty="0">
                <a:latin typeface="Microsoft Sans Serif"/>
                <a:cs typeface="Microsoft Sans Serif"/>
              </a:rPr>
              <a:t> </a:t>
            </a:r>
            <a:r>
              <a:rPr sz="3900" spc="89" baseline="-35256" dirty="0">
                <a:latin typeface="Symbol"/>
                <a:cs typeface="Symbol"/>
              </a:rPr>
              <a:t></a:t>
            </a:r>
            <a:r>
              <a:rPr sz="3900" spc="-284" baseline="-35256" dirty="0">
                <a:latin typeface="Times New Roman"/>
                <a:cs typeface="Times New Roman"/>
              </a:rPr>
              <a:t> </a:t>
            </a:r>
            <a:r>
              <a:rPr sz="2600" spc="90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85" dirty="0">
                <a:latin typeface="Microsoft Sans Serif"/>
                <a:cs typeface="Microsoft Sans Serif"/>
              </a:rPr>
              <a:t>o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k</a:t>
            </a:r>
            <a:r>
              <a:rPr sz="2600" spc="-320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-204" dirty="0">
                <a:latin typeface="Microsoft Sans Serif"/>
                <a:cs typeface="Microsoft Sans Serif"/>
              </a:rPr>
              <a:t>y</a:t>
            </a:r>
            <a:r>
              <a:rPr sz="2600" spc="15" dirty="0">
                <a:latin typeface="Microsoft Sans Serif"/>
                <a:cs typeface="Microsoft Sans Serif"/>
              </a:rPr>
              <a:t>c</a:t>
            </a:r>
            <a:r>
              <a:rPr sz="2600" spc="55" dirty="0">
                <a:latin typeface="Microsoft Sans Serif"/>
                <a:cs typeface="Microsoft Sans Serif"/>
              </a:rPr>
              <a:t>l</a:t>
            </a:r>
            <a:r>
              <a:rPr sz="2600" spc="85" dirty="0">
                <a:latin typeface="Microsoft Sans Serif"/>
                <a:cs typeface="Microsoft Sans Serif"/>
              </a:rPr>
              <a:t>e</a:t>
            </a:r>
            <a:r>
              <a:rPr sz="2600" spc="55" dirty="0">
                <a:latin typeface="Microsoft Sans Serif"/>
                <a:cs typeface="Microsoft Sans Serif"/>
              </a:rPr>
              <a:t>s</a:t>
            </a:r>
            <a:r>
              <a:rPr sz="2600" spc="-215" dirty="0">
                <a:latin typeface="Microsoft Sans Serif"/>
                <a:cs typeface="Microsoft Sans Serif"/>
              </a:rPr>
              <a:t> </a:t>
            </a:r>
            <a:r>
              <a:rPr sz="3900" spc="89" baseline="-35256" dirty="0">
                <a:latin typeface="Symbol"/>
                <a:cs typeface="Symbol"/>
              </a:rPr>
              <a:t></a:t>
            </a:r>
            <a:endParaRPr sz="3900" baseline="-35256">
              <a:latin typeface="Symbol"/>
              <a:cs typeface="Symbol"/>
            </a:endParaRPr>
          </a:p>
          <a:p>
            <a:pPr marL="2118995">
              <a:lnSpc>
                <a:spcPct val="100000"/>
              </a:lnSpc>
              <a:spcBef>
                <a:spcPts val="610"/>
              </a:spcBef>
              <a:tabLst>
                <a:tab pos="4067810" algn="l"/>
              </a:tabLst>
            </a:pPr>
            <a:r>
              <a:rPr sz="2600" spc="55" dirty="0">
                <a:latin typeface="Microsoft Sans Serif"/>
                <a:cs typeface="Microsoft Sans Serif"/>
              </a:rPr>
              <a:t>Program	</a:t>
            </a:r>
            <a:r>
              <a:rPr sz="2600" spc="20" dirty="0">
                <a:latin typeface="Microsoft Sans Serif"/>
                <a:cs typeface="Microsoft Sans Serif"/>
              </a:rPr>
              <a:t>Instruction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083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SPEC</a:t>
            </a:r>
            <a:r>
              <a:rPr sz="4400" spc="-20" dirty="0"/>
              <a:t> </a:t>
            </a:r>
            <a:r>
              <a:rPr sz="4400" dirty="0"/>
              <a:t>CPU</a:t>
            </a:r>
            <a:r>
              <a:rPr sz="4400" spc="-30" dirty="0"/>
              <a:t> </a:t>
            </a:r>
            <a:r>
              <a:rPr sz="4400" spc="-5" dirty="0"/>
              <a:t>Benchmark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64513"/>
            <a:ext cx="7954009" cy="3874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Programs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used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measure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performance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ts val="2870"/>
              </a:lnSpc>
              <a:spcBef>
                <a:spcPts val="1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Supposedly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typical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actual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workload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ts val="3350"/>
              </a:lnSpc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Standard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Performance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Evaluation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Corp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(SPEC)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1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Develops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benchmarks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CPU,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I/O,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Web,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1040" dirty="0">
                <a:latin typeface="Microsoft Sans Serif"/>
                <a:cs typeface="Microsoft Sans Serif"/>
              </a:rPr>
              <a:t>…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SPEC </a:t>
            </a:r>
            <a:r>
              <a:rPr sz="2800" dirty="0">
                <a:latin typeface="Microsoft Sans Serif"/>
                <a:cs typeface="Microsoft Sans Serif"/>
              </a:rPr>
              <a:t>CPU2006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1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Elapsed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time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execute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selection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programs</a:t>
            </a:r>
            <a:endParaRPr sz="2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2400"/>
              </a:lnSpc>
              <a:spcBef>
                <a:spcPts val="5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700" algn="l"/>
                <a:tab pos="1156335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Negligible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I/O, </a:t>
            </a:r>
            <a:r>
              <a:rPr sz="2000" dirty="0">
                <a:latin typeface="Microsoft Sans Serif"/>
                <a:cs typeface="Microsoft Sans Serif"/>
              </a:rPr>
              <a:t>so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focuses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CPU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performance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ts val="2880"/>
              </a:lnSpc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Normalize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relative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reference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machine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Summarize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geometric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mean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performance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ratios</a:t>
            </a:r>
            <a:endParaRPr sz="2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5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700" algn="l"/>
                <a:tab pos="1156335" algn="l"/>
              </a:tabLst>
            </a:pPr>
            <a:r>
              <a:rPr sz="2000" dirty="0">
                <a:latin typeface="Microsoft Sans Serif"/>
                <a:cs typeface="Microsoft Sans Serif"/>
              </a:rPr>
              <a:t>CINT2006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(integer)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CFP2006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(floating-point)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55875" y="5157787"/>
            <a:ext cx="3771900" cy="1062355"/>
            <a:chOff x="2555875" y="5157787"/>
            <a:chExt cx="3771900" cy="1062355"/>
          </a:xfrm>
        </p:grpSpPr>
        <p:sp>
          <p:nvSpPr>
            <p:cNvPr id="5" name="object 5"/>
            <p:cNvSpPr/>
            <p:nvPr/>
          </p:nvSpPr>
          <p:spPr>
            <a:xfrm>
              <a:off x="2555875" y="5157787"/>
              <a:ext cx="3771900" cy="1062355"/>
            </a:xfrm>
            <a:custGeom>
              <a:avLst/>
              <a:gdLst/>
              <a:ahLst/>
              <a:cxnLst/>
              <a:rect l="l" t="t" r="r" b="b"/>
              <a:pathLst>
                <a:path w="3771900" h="1062354">
                  <a:moveTo>
                    <a:pt x="3771900" y="0"/>
                  </a:moveTo>
                  <a:lnTo>
                    <a:pt x="0" y="0"/>
                  </a:lnTo>
                  <a:lnTo>
                    <a:pt x="0" y="1062037"/>
                  </a:lnTo>
                  <a:lnTo>
                    <a:pt x="3771900" y="1062037"/>
                  </a:lnTo>
                  <a:lnTo>
                    <a:pt x="3771900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18785" y="5799376"/>
              <a:ext cx="43180" cy="24765"/>
            </a:xfrm>
            <a:custGeom>
              <a:avLst/>
              <a:gdLst/>
              <a:ahLst/>
              <a:cxnLst/>
              <a:rect l="l" t="t" r="r" b="b"/>
              <a:pathLst>
                <a:path w="43180" h="24764">
                  <a:moveTo>
                    <a:pt x="0" y="24580"/>
                  </a:moveTo>
                  <a:lnTo>
                    <a:pt x="42616" y="0"/>
                  </a:lnTo>
                </a:path>
              </a:pathLst>
            </a:custGeom>
            <a:ln w="139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1401" y="5806011"/>
              <a:ext cx="62230" cy="335280"/>
            </a:xfrm>
            <a:custGeom>
              <a:avLst/>
              <a:gdLst/>
              <a:ahLst/>
              <a:cxnLst/>
              <a:rect l="l" t="t" r="r" b="b"/>
              <a:pathLst>
                <a:path w="62230" h="335279">
                  <a:moveTo>
                    <a:pt x="0" y="0"/>
                  </a:moveTo>
                  <a:lnTo>
                    <a:pt x="62233" y="334770"/>
                  </a:lnTo>
                </a:path>
              </a:pathLst>
            </a:custGeom>
            <a:ln w="27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30399" y="5243410"/>
              <a:ext cx="3526790" cy="897890"/>
            </a:xfrm>
            <a:custGeom>
              <a:avLst/>
              <a:gdLst/>
              <a:ahLst/>
              <a:cxnLst/>
              <a:rect l="l" t="t" r="r" b="b"/>
              <a:pathLst>
                <a:path w="3526790" h="897889">
                  <a:moveTo>
                    <a:pt x="0" y="897371"/>
                  </a:moveTo>
                  <a:lnTo>
                    <a:pt x="82526" y="0"/>
                  </a:lnTo>
                </a:path>
                <a:path w="3526790" h="897889">
                  <a:moveTo>
                    <a:pt x="82526" y="0"/>
                  </a:moveTo>
                  <a:lnTo>
                    <a:pt x="3526362" y="0"/>
                  </a:lnTo>
                </a:path>
              </a:pathLst>
            </a:custGeom>
            <a:ln w="14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75941" y="5247620"/>
            <a:ext cx="12382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550" spc="10" dirty="0">
                <a:latin typeface="Microsoft Sans Serif"/>
                <a:cs typeface="Microsoft Sans Serif"/>
              </a:rPr>
              <a:t>n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574445" y="5212610"/>
            <a:ext cx="3675379" cy="96646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39090" marR="30480" indent="-314325">
              <a:lnSpc>
                <a:spcPct val="104600"/>
              </a:lnSpc>
              <a:spcBef>
                <a:spcPts val="470"/>
              </a:spcBef>
            </a:pPr>
            <a:r>
              <a:rPr sz="2325" spc="15" baseline="8960" dirty="0">
                <a:latin typeface="Microsoft Sans Serif"/>
                <a:cs typeface="Microsoft Sans Serif"/>
              </a:rPr>
              <a:t>n</a:t>
            </a:r>
            <a:r>
              <a:rPr sz="2325" spc="52" baseline="8960" dirty="0">
                <a:latin typeface="Microsoft Sans Serif"/>
                <a:cs typeface="Microsoft Sans Serif"/>
              </a:rPr>
              <a:t> </a:t>
            </a:r>
            <a:r>
              <a:rPr sz="5925" spc="15" baseline="-9142" dirty="0">
                <a:latin typeface="Symbol"/>
                <a:cs typeface="Symbol"/>
              </a:rPr>
              <a:t></a:t>
            </a:r>
            <a:r>
              <a:rPr sz="2650" spc="10" dirty="0">
                <a:latin typeface="Microsoft Sans Serif"/>
                <a:cs typeface="Microsoft Sans Serif"/>
              </a:rPr>
              <a:t>Execution</a:t>
            </a:r>
            <a:r>
              <a:rPr sz="2650" spc="-160" dirty="0">
                <a:latin typeface="Microsoft Sans Serif"/>
                <a:cs typeface="Microsoft Sans Serif"/>
              </a:rPr>
              <a:t> </a:t>
            </a:r>
            <a:r>
              <a:rPr sz="2650" spc="45" dirty="0">
                <a:latin typeface="Microsoft Sans Serif"/>
                <a:cs typeface="Microsoft Sans Serif"/>
              </a:rPr>
              <a:t>timeratio</a:t>
            </a:r>
            <a:r>
              <a:rPr sz="2325" spc="67" baseline="-23297" dirty="0">
                <a:latin typeface="Microsoft Sans Serif"/>
                <a:cs typeface="Microsoft Sans Serif"/>
              </a:rPr>
              <a:t>i </a:t>
            </a:r>
            <a:r>
              <a:rPr sz="2325" spc="-600" baseline="-23297" dirty="0">
                <a:latin typeface="Microsoft Sans Serif"/>
                <a:cs typeface="Microsoft Sans Serif"/>
              </a:rPr>
              <a:t> </a:t>
            </a:r>
            <a:r>
              <a:rPr sz="1550" spc="-10" dirty="0">
                <a:latin typeface="Microsoft Sans Serif"/>
                <a:cs typeface="Microsoft Sans Serif"/>
              </a:rPr>
              <a:t>i</a:t>
            </a:r>
            <a:r>
              <a:rPr sz="1550" spc="-10" dirty="0">
                <a:latin typeface="Symbol"/>
                <a:cs typeface="Symbol"/>
              </a:rPr>
              <a:t></a:t>
            </a:r>
            <a:r>
              <a:rPr sz="1550" spc="-10" dirty="0">
                <a:latin typeface="Microsoft Sans Serif"/>
                <a:cs typeface="Microsoft Sans Serif"/>
              </a:rPr>
              <a:t>1</a:t>
            </a:r>
            <a:endParaRPr sz="1550">
              <a:latin typeface="Microsoft Sans Serif"/>
              <a:cs typeface="Microsoft Sans Serif"/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334" y="3505200"/>
            <a:ext cx="487363" cy="487363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519334" y="4132193"/>
            <a:ext cx="382016" cy="183268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543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Understanding</a:t>
            </a:r>
            <a:r>
              <a:rPr sz="4400" spc="-75" dirty="0"/>
              <a:t> </a:t>
            </a:r>
            <a:r>
              <a:rPr sz="4400" dirty="0"/>
              <a:t>Performance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62150"/>
            <a:ext cx="7818755" cy="419989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Algorithm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Determines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operations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executed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Programming</a:t>
            </a:r>
            <a:r>
              <a:rPr sz="2800" spc="7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language,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compiler,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architecture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Determine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machine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executed</a:t>
            </a:r>
            <a:endParaRPr sz="24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</a:pPr>
            <a:r>
              <a:rPr sz="2400" spc="-5" dirty="0">
                <a:latin typeface="Microsoft Sans Serif"/>
                <a:cs typeface="Microsoft Sans Serif"/>
              </a:rPr>
              <a:t>per operation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Processor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and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memory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system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Determine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how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fast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are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executed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I/O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system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(including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OS)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Determines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how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fast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I/O </a:t>
            </a:r>
            <a:r>
              <a:rPr sz="2400" spc="-5" dirty="0">
                <a:latin typeface="Microsoft Sans Serif"/>
                <a:cs typeface="Microsoft Sans Serif"/>
              </a:rPr>
              <a:t>operations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executed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226263"/>
            <a:ext cx="73094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CINT2006</a:t>
            </a:r>
            <a:r>
              <a:rPr sz="4000" spc="20" dirty="0"/>
              <a:t> </a:t>
            </a:r>
            <a:r>
              <a:rPr sz="4000" spc="-5" dirty="0"/>
              <a:t>for</a:t>
            </a:r>
            <a:r>
              <a:rPr sz="4000" spc="5" dirty="0"/>
              <a:t> </a:t>
            </a:r>
            <a:r>
              <a:rPr sz="4000" spc="-5" dirty="0"/>
              <a:t>Opteron</a:t>
            </a:r>
            <a:r>
              <a:rPr sz="4000" spc="10" dirty="0"/>
              <a:t> </a:t>
            </a:r>
            <a:r>
              <a:rPr sz="4000" dirty="0"/>
              <a:t>X4</a:t>
            </a:r>
            <a:r>
              <a:rPr sz="4000" spc="-5" dirty="0"/>
              <a:t> 2356</a:t>
            </a:r>
            <a:endParaRPr sz="4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1362" y="1398587"/>
          <a:ext cx="8054339" cy="3860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8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7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Name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Description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IC×10</a:t>
                      </a:r>
                      <a:r>
                        <a:rPr sz="1200" spc="-7" baseline="24305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200" baseline="24305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CPI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25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sz="1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(ns)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Exec</a:t>
                      </a:r>
                      <a:r>
                        <a:rPr sz="12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time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Ref</a:t>
                      </a:r>
                      <a:r>
                        <a:rPr sz="12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time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SPECratio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perl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Interpreted</a:t>
                      </a:r>
                      <a:r>
                        <a:rPr sz="12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string processing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2,118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0.75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637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9,777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15.3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bzip2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Block-sorting</a:t>
                      </a: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compression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2,389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0.85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817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9,650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11.8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gcc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GNU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C Compiler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1,050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1.72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AAC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24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8,050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11.1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mcf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Combinatorial</a:t>
                      </a:r>
                      <a:r>
                        <a:rPr sz="12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optimization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336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10.00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AAC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1,345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9,120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6.8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go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Go</a:t>
                      </a: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game</a:t>
                      </a: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(AI)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1,658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1.09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721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10,490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14.6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hmmer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Search</a:t>
                      </a: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gene</a:t>
                      </a:r>
                      <a:r>
                        <a:rPr sz="12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sequence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2,783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0.80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890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9,330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10.5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sjeng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Chess</a:t>
                      </a: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game</a:t>
                      </a:r>
                      <a:r>
                        <a:rPr sz="12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(AI)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2,176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0.96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0.48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37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12,100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14.5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libquantum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Quantum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 computer</a:t>
                      </a: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simulation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1,623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1.61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AAC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1,047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20,720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19.8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h264avc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Video</a:t>
                      </a: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compression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3,102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0.80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993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22,130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22.3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omnetpp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Discrete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event simulation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587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2.94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AAC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690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6,250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9.1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astar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Games/path</a:t>
                      </a: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finding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1,082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1.79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AAC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773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7,020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9.1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xalancbmk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XML</a:t>
                      </a:r>
                      <a:r>
                        <a:rPr sz="12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parsing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1,058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2.70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AAC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0.40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1,143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6,900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Microsoft Sans Serif"/>
                          <a:cs typeface="Microsoft Sans Serif"/>
                        </a:rPr>
                        <a:t>6.0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574">
                <a:tc gridSpan="7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Geometric</a:t>
                      </a:r>
                      <a:r>
                        <a:rPr sz="12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mean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11.7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493514" y="5102225"/>
            <a:ext cx="397510" cy="676910"/>
          </a:xfrm>
          <a:custGeom>
            <a:avLst/>
            <a:gdLst/>
            <a:ahLst/>
            <a:cxnLst/>
            <a:rect l="l" t="t" r="r" b="b"/>
            <a:pathLst>
              <a:path w="397510" h="676910">
                <a:moveTo>
                  <a:pt x="353704" y="62576"/>
                </a:moveTo>
                <a:lnTo>
                  <a:pt x="0" y="669899"/>
                </a:lnTo>
                <a:lnTo>
                  <a:pt x="10922" y="676300"/>
                </a:lnTo>
                <a:lnTo>
                  <a:pt x="364717" y="68985"/>
                </a:lnTo>
                <a:lnTo>
                  <a:pt x="353704" y="62576"/>
                </a:lnTo>
                <a:close/>
              </a:path>
              <a:path w="397510" h="676910">
                <a:moveTo>
                  <a:pt x="394264" y="51688"/>
                </a:moveTo>
                <a:lnTo>
                  <a:pt x="360045" y="51688"/>
                </a:lnTo>
                <a:lnTo>
                  <a:pt x="371094" y="58038"/>
                </a:lnTo>
                <a:lnTo>
                  <a:pt x="364717" y="68985"/>
                </a:lnTo>
                <a:lnTo>
                  <a:pt x="392175" y="84962"/>
                </a:lnTo>
                <a:lnTo>
                  <a:pt x="394264" y="51688"/>
                </a:lnTo>
                <a:close/>
              </a:path>
              <a:path w="397510" h="676910">
                <a:moveTo>
                  <a:pt x="360045" y="51688"/>
                </a:moveTo>
                <a:lnTo>
                  <a:pt x="353704" y="62576"/>
                </a:lnTo>
                <a:lnTo>
                  <a:pt x="364717" y="68985"/>
                </a:lnTo>
                <a:lnTo>
                  <a:pt x="371094" y="58038"/>
                </a:lnTo>
                <a:lnTo>
                  <a:pt x="360045" y="51688"/>
                </a:lnTo>
                <a:close/>
              </a:path>
              <a:path w="397510" h="676910">
                <a:moveTo>
                  <a:pt x="397510" y="0"/>
                </a:moveTo>
                <a:lnTo>
                  <a:pt x="326263" y="46608"/>
                </a:lnTo>
                <a:lnTo>
                  <a:pt x="353704" y="62576"/>
                </a:lnTo>
                <a:lnTo>
                  <a:pt x="360045" y="51688"/>
                </a:lnTo>
                <a:lnTo>
                  <a:pt x="394264" y="51688"/>
                </a:lnTo>
                <a:lnTo>
                  <a:pt x="397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63776" y="5661025"/>
            <a:ext cx="2659380" cy="403225"/>
          </a:xfrm>
          <a:prstGeom prst="rect">
            <a:avLst/>
          </a:prstGeom>
          <a:solidFill>
            <a:srgbClr val="9FC9D2"/>
          </a:solidFill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320"/>
              </a:spcBef>
            </a:pPr>
            <a:r>
              <a:rPr sz="1800" spc="-10" dirty="0">
                <a:latin typeface="Microsoft Sans Serif"/>
                <a:cs typeface="Microsoft Sans Serif"/>
              </a:rPr>
              <a:t>High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cache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miss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648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Pitfall:</a:t>
            </a:r>
            <a:r>
              <a:rPr sz="4400" spc="-35" dirty="0"/>
              <a:t> </a:t>
            </a:r>
            <a:r>
              <a:rPr sz="4400" spc="-5" dirty="0"/>
              <a:t>Amdahl’s</a:t>
            </a:r>
            <a:r>
              <a:rPr sz="4400" spc="-20" dirty="0"/>
              <a:t> </a:t>
            </a:r>
            <a:r>
              <a:rPr sz="4400" spc="-5" dirty="0"/>
              <a:t>Law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149858"/>
            <a:ext cx="670179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Improving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aspect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computer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 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expecting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proportional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improvement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in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overall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performance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2774950"/>
          </a:xfrm>
          <a:custGeom>
            <a:avLst/>
            <a:gdLst/>
            <a:ahLst/>
            <a:cxnLst/>
            <a:rect l="l" t="t" r="r" b="b"/>
            <a:pathLst>
              <a:path w="367029" h="2774950">
                <a:moveTo>
                  <a:pt x="366649" y="0"/>
                </a:moveTo>
                <a:lnTo>
                  <a:pt x="0" y="0"/>
                </a:lnTo>
                <a:lnTo>
                  <a:pt x="0" y="2774950"/>
                </a:lnTo>
                <a:lnTo>
                  <a:pt x="366649" y="27749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26155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§1.8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Fallacies</a:t>
            </a:r>
            <a:r>
              <a:rPr sz="1800" spc="3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and</a:t>
            </a:r>
            <a:r>
              <a:rPr sz="1800" spc="1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Pitfalls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2502" y="5277188"/>
            <a:ext cx="366395" cy="0"/>
          </a:xfrm>
          <a:custGeom>
            <a:avLst/>
            <a:gdLst/>
            <a:ahLst/>
            <a:cxnLst/>
            <a:rect l="l" t="t" r="r" b="b"/>
            <a:pathLst>
              <a:path w="366395">
                <a:moveTo>
                  <a:pt x="0" y="0"/>
                </a:moveTo>
                <a:lnTo>
                  <a:pt x="366029" y="0"/>
                </a:lnTo>
              </a:path>
            </a:pathLst>
          </a:custGeom>
          <a:ln w="126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91128" y="5035224"/>
            <a:ext cx="1732914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00" spc="60" dirty="0">
                <a:latin typeface="Microsoft Sans Serif"/>
                <a:cs typeface="Microsoft Sans Serif"/>
              </a:rPr>
              <a:t>2</a:t>
            </a:r>
            <a:r>
              <a:rPr sz="2400" spc="25" dirty="0">
                <a:latin typeface="Microsoft Sans Serif"/>
                <a:cs typeface="Microsoft Sans Serif"/>
              </a:rPr>
              <a:t>0</a:t>
            </a:r>
            <a:r>
              <a:rPr sz="2400" spc="-175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Symbol"/>
                <a:cs typeface="Symbol"/>
              </a:rPr>
              <a:t>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3600" spc="89" baseline="34722" dirty="0">
                <a:latin typeface="Microsoft Sans Serif"/>
                <a:cs typeface="Microsoft Sans Serif"/>
              </a:rPr>
              <a:t>8</a:t>
            </a:r>
            <a:r>
              <a:rPr sz="3600" spc="37" baseline="34722" dirty="0">
                <a:latin typeface="Microsoft Sans Serif"/>
                <a:cs typeface="Microsoft Sans Serif"/>
              </a:rPr>
              <a:t>0</a:t>
            </a:r>
            <a:r>
              <a:rPr sz="3600" spc="-179" baseline="34722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Symbol"/>
                <a:cs typeface="Symbol"/>
              </a:rPr>
              <a:t>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20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8566" y="5273973"/>
            <a:ext cx="18097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i="1" spc="20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4602" y="4968366"/>
            <a:ext cx="2293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299085" algn="l"/>
                <a:tab pos="2997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Can’t be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done!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63776" y="2565463"/>
            <a:ext cx="5288280" cy="840105"/>
            <a:chOff x="1763776" y="2565463"/>
            <a:chExt cx="5288280" cy="840105"/>
          </a:xfrm>
        </p:grpSpPr>
        <p:sp>
          <p:nvSpPr>
            <p:cNvPr id="11" name="object 11"/>
            <p:cNvSpPr/>
            <p:nvPr/>
          </p:nvSpPr>
          <p:spPr>
            <a:xfrm>
              <a:off x="1763776" y="2565463"/>
              <a:ext cx="5288280" cy="840105"/>
            </a:xfrm>
            <a:custGeom>
              <a:avLst/>
              <a:gdLst/>
              <a:ahLst/>
              <a:cxnLst/>
              <a:rect l="l" t="t" r="r" b="b"/>
              <a:pathLst>
                <a:path w="5288280" h="840104">
                  <a:moveTo>
                    <a:pt x="5287899" y="0"/>
                  </a:moveTo>
                  <a:lnTo>
                    <a:pt x="0" y="0"/>
                  </a:lnTo>
                  <a:lnTo>
                    <a:pt x="0" y="839787"/>
                  </a:lnTo>
                  <a:lnTo>
                    <a:pt x="5287899" y="839787"/>
                  </a:lnTo>
                  <a:lnTo>
                    <a:pt x="5287899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5524" y="2973322"/>
              <a:ext cx="2672715" cy="0"/>
            </a:xfrm>
            <a:custGeom>
              <a:avLst/>
              <a:gdLst/>
              <a:ahLst/>
              <a:cxnLst/>
              <a:rect l="l" t="t" r="r" b="b"/>
              <a:pathLst>
                <a:path w="2672715">
                  <a:moveTo>
                    <a:pt x="0" y="0"/>
                  </a:moveTo>
                  <a:lnTo>
                    <a:pt x="2672621" y="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47463" y="2935603"/>
            <a:ext cx="889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Microsoft Sans Serif"/>
                <a:cs typeface="Microsoft Sans Serif"/>
              </a:rPr>
              <a:t>una</a:t>
            </a:r>
            <a:r>
              <a:rPr sz="1400" spc="10" dirty="0">
                <a:latin typeface="Microsoft Sans Serif"/>
                <a:cs typeface="Microsoft Sans Serif"/>
              </a:rPr>
              <a:t>ffe</a:t>
            </a:r>
            <a:r>
              <a:rPr sz="1400" spc="95" dirty="0">
                <a:latin typeface="Microsoft Sans Serif"/>
                <a:cs typeface="Microsoft Sans Serif"/>
              </a:rPr>
              <a:t>c</a:t>
            </a:r>
            <a:r>
              <a:rPr sz="1400" spc="15" dirty="0">
                <a:latin typeface="Microsoft Sans Serif"/>
                <a:cs typeface="Microsoft Sans Serif"/>
              </a:rPr>
              <a:t>ted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038972" y="2970740"/>
            <a:ext cx="26587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15" dirty="0">
                <a:latin typeface="Microsoft Sans Serif"/>
                <a:cs typeface="Microsoft Sans Serif"/>
              </a:rPr>
              <a:t>improvement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factor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30600" y="2614709"/>
            <a:ext cx="90043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baseline="13888" dirty="0">
                <a:latin typeface="Microsoft Sans Serif"/>
                <a:cs typeface="Microsoft Sans Serif"/>
              </a:rPr>
              <a:t>T</a:t>
            </a:r>
            <a:r>
              <a:rPr sz="1400" dirty="0">
                <a:latin typeface="Microsoft Sans Serif"/>
                <a:cs typeface="Microsoft Sans Serif"/>
              </a:rPr>
              <a:t>affected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67940" y="2731575"/>
            <a:ext cx="43624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1140" indent="-219075">
              <a:lnSpc>
                <a:spcPct val="100000"/>
              </a:lnSpc>
              <a:spcBef>
                <a:spcPts val="105"/>
              </a:spcBef>
              <a:buFont typeface="Symbol"/>
              <a:buChar char=""/>
              <a:tabLst>
                <a:tab pos="231775" algn="l"/>
              </a:tabLst>
            </a:pPr>
            <a:r>
              <a:rPr sz="2400" spc="40" dirty="0">
                <a:latin typeface="Microsoft Sans Serif"/>
                <a:cs typeface="Microsoft Sans Serif"/>
              </a:rPr>
              <a:t>T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67021" y="2808096"/>
            <a:ext cx="124587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spc="-30" baseline="13888" dirty="0">
                <a:latin typeface="Microsoft Sans Serif"/>
                <a:cs typeface="Microsoft Sans Serif"/>
              </a:rPr>
              <a:t>T</a:t>
            </a:r>
            <a:r>
              <a:rPr sz="1400" spc="-20" dirty="0">
                <a:latin typeface="Microsoft Sans Serif"/>
                <a:cs typeface="Microsoft Sans Serif"/>
              </a:rPr>
              <a:t>improved</a:t>
            </a:r>
            <a:r>
              <a:rPr sz="1400" spc="340" dirty="0">
                <a:latin typeface="Microsoft Sans Serif"/>
                <a:cs typeface="Microsoft Sans Serif"/>
              </a:rPr>
              <a:t> </a:t>
            </a:r>
            <a:r>
              <a:rPr sz="3600" spc="52" baseline="13888" dirty="0">
                <a:latin typeface="Symbol"/>
                <a:cs typeface="Symbol"/>
              </a:rPr>
              <a:t></a:t>
            </a:r>
            <a:endParaRPr sz="3600" baseline="13888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3016" y="3437431"/>
            <a:ext cx="7634605" cy="13468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Example: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multiply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accounts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for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80s/100s</a:t>
            </a:r>
          </a:p>
          <a:p>
            <a:pPr marL="756285" marR="5080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How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much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improvement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multiply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performance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get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5×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overall?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016" y="5686145"/>
            <a:ext cx="6441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Corollary: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make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common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case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fast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2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42227" y="906176"/>
            <a:ext cx="487363" cy="487363"/>
          </a:xfrm>
          <a:prstGeom prst="rect">
            <a:avLst/>
          </a:prstGeom>
        </p:spPr>
      </p:pic>
      <p:sp>
        <p:nvSpPr>
          <p:cNvPr id="22" name="Up Arrow 21"/>
          <p:cNvSpPr/>
          <p:nvPr/>
        </p:nvSpPr>
        <p:spPr>
          <a:xfrm>
            <a:off x="7979479" y="1522322"/>
            <a:ext cx="428403" cy="2133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6184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Concluding</a:t>
            </a:r>
            <a:r>
              <a:rPr sz="4400" spc="-75" dirty="0"/>
              <a:t> </a:t>
            </a:r>
            <a:r>
              <a:rPr sz="4400" dirty="0"/>
              <a:t>Remarks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46348"/>
            <a:ext cx="7517130" cy="50304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Cost/performance </a:t>
            </a:r>
            <a:r>
              <a:rPr sz="3200" spc="-10" dirty="0">
                <a:latin typeface="Microsoft Sans Serif"/>
                <a:cs typeface="Microsoft Sans Serif"/>
              </a:rPr>
              <a:t>is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improving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5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Due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underlying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technology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development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Hierarchical layers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abstraction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5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both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hardware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software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r>
              <a:rPr sz="3200" dirty="0">
                <a:latin typeface="Microsoft Sans Serif"/>
                <a:cs typeface="Microsoft Sans Serif"/>
              </a:rPr>
              <a:t> set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architecture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5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hardware/software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interface</a:t>
            </a:r>
            <a:endParaRPr sz="2800">
              <a:latin typeface="Microsoft Sans Serif"/>
              <a:cs typeface="Microsoft Sans Serif"/>
            </a:endParaRPr>
          </a:p>
          <a:p>
            <a:pPr marL="355600" marR="427355" indent="-342900">
              <a:lnSpc>
                <a:spcPts val="3460"/>
              </a:lnSpc>
              <a:spcBef>
                <a:spcPts val="80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Execution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time: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best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performance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measure</a:t>
            </a:r>
            <a:endParaRPr sz="3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Power </a:t>
            </a:r>
            <a:r>
              <a:rPr sz="3200" spc="-10" dirty="0">
                <a:latin typeface="Microsoft Sans Serif"/>
                <a:cs typeface="Microsoft Sans Serif"/>
              </a:rPr>
              <a:t>is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limiting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factor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5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Use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parallelism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improve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performance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2813050"/>
          </a:xfrm>
          <a:custGeom>
            <a:avLst/>
            <a:gdLst/>
            <a:ahLst/>
            <a:cxnLst/>
            <a:rect l="l" t="t" r="r" b="b"/>
            <a:pathLst>
              <a:path w="367029" h="2813050">
                <a:moveTo>
                  <a:pt x="366649" y="0"/>
                </a:moveTo>
                <a:lnTo>
                  <a:pt x="0" y="0"/>
                </a:lnTo>
                <a:lnTo>
                  <a:pt x="0" y="2813050"/>
                </a:lnTo>
                <a:lnTo>
                  <a:pt x="366649" y="28130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26530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§1.9</a:t>
            </a:r>
            <a:r>
              <a:rPr sz="180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Concluding</a:t>
            </a:r>
            <a:r>
              <a:rPr sz="1800" spc="3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Remarks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9" name="Up Arrow 8"/>
          <p:cNvSpPr/>
          <p:nvPr/>
        </p:nvSpPr>
        <p:spPr>
          <a:xfrm>
            <a:off x="8036464" y="3561583"/>
            <a:ext cx="457200" cy="19050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6301" y="298155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556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Below</a:t>
            </a:r>
            <a:r>
              <a:rPr sz="4400" spc="-50" dirty="0"/>
              <a:t> </a:t>
            </a:r>
            <a:r>
              <a:rPr sz="4400" dirty="0"/>
              <a:t>Your</a:t>
            </a:r>
            <a:r>
              <a:rPr sz="4400" spc="-30" dirty="0"/>
              <a:t> </a:t>
            </a:r>
            <a:r>
              <a:rPr sz="4400" dirty="0"/>
              <a:t>Program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211448" y="1062150"/>
            <a:ext cx="5473700" cy="47853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Application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software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Written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high-level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language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System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software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Compiler: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translates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HLL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endParaRPr sz="24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</a:pPr>
            <a:r>
              <a:rPr sz="2400" spc="-5" dirty="0">
                <a:latin typeface="Microsoft Sans Serif"/>
                <a:cs typeface="Microsoft Sans Serif"/>
              </a:rPr>
              <a:t>machine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code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Operating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System: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service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code</a:t>
            </a:r>
            <a:endParaRPr sz="24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065" algn="l"/>
                <a:tab pos="1155700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Handling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input/output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484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065" algn="l"/>
                <a:tab pos="1155700" algn="l"/>
              </a:tabLst>
            </a:pPr>
            <a:r>
              <a:rPr sz="2000" dirty="0">
                <a:latin typeface="Microsoft Sans Serif"/>
                <a:cs typeface="Microsoft Sans Serif"/>
              </a:rPr>
              <a:t>Managing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memory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storage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065" algn="l"/>
                <a:tab pos="1155700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Scheduling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tasks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&amp;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sharing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resources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Hardware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Processor,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memory,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I/O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controllers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2800350"/>
          </a:xfrm>
          <a:custGeom>
            <a:avLst/>
            <a:gdLst/>
            <a:ahLst/>
            <a:cxnLst/>
            <a:rect l="l" t="t" r="r" b="b"/>
            <a:pathLst>
              <a:path w="367029" h="2800350">
                <a:moveTo>
                  <a:pt x="366649" y="0"/>
                </a:moveTo>
                <a:lnTo>
                  <a:pt x="0" y="0"/>
                </a:lnTo>
                <a:lnTo>
                  <a:pt x="0" y="2800350"/>
                </a:lnTo>
                <a:lnTo>
                  <a:pt x="366649" y="28003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26149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§1.2</a:t>
            </a:r>
            <a:r>
              <a:rPr sz="1800" spc="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Below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EBEAAC"/>
                </a:solidFill>
                <a:latin typeface="Microsoft Sans Serif"/>
                <a:cs typeface="Microsoft Sans Serif"/>
              </a:rPr>
              <a:t>Your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Program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12" y="2781300"/>
            <a:ext cx="2400300" cy="2400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458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Levels</a:t>
            </a:r>
            <a:r>
              <a:rPr sz="4400" spc="-20" dirty="0"/>
              <a:t> </a:t>
            </a:r>
            <a:r>
              <a:rPr sz="4400" dirty="0"/>
              <a:t>of</a:t>
            </a:r>
            <a:r>
              <a:rPr sz="4400" spc="-20" dirty="0"/>
              <a:t> </a:t>
            </a:r>
            <a:r>
              <a:rPr sz="4400" dirty="0"/>
              <a:t>Program</a:t>
            </a:r>
            <a:r>
              <a:rPr sz="4400" spc="-40" dirty="0"/>
              <a:t> </a:t>
            </a:r>
            <a:r>
              <a:rPr sz="4400" dirty="0"/>
              <a:t>Code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62089"/>
            <a:ext cx="4310380" cy="476694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High-level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language</a:t>
            </a:r>
            <a:endParaRPr sz="2800" dirty="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ts val="2590"/>
              </a:lnSpc>
              <a:spcBef>
                <a:spcPts val="63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Level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abstraction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closer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problem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domain</a:t>
            </a:r>
            <a:endParaRPr sz="2400" dirty="0">
              <a:latin typeface="Microsoft Sans Serif"/>
              <a:cs typeface="Microsoft Sans Serif"/>
            </a:endParaRPr>
          </a:p>
          <a:p>
            <a:pPr marL="756285" marR="294005" lvl="1" indent="-287020">
              <a:lnSpc>
                <a:spcPts val="2590"/>
              </a:lnSpc>
              <a:spcBef>
                <a:spcPts val="58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Provides</a:t>
            </a:r>
            <a:r>
              <a:rPr sz="2400" dirty="0">
                <a:latin typeface="Microsoft Sans Serif"/>
                <a:cs typeface="Microsoft Sans Serif"/>
              </a:rPr>
              <a:t> for</a:t>
            </a:r>
            <a:r>
              <a:rPr sz="2400" spc="-5" dirty="0">
                <a:latin typeface="Microsoft Sans Serif"/>
                <a:cs typeface="Microsoft Sans Serif"/>
              </a:rPr>
              <a:t> productivity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portability</a:t>
            </a:r>
            <a:endParaRPr sz="24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Assembly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language</a:t>
            </a:r>
            <a:endParaRPr sz="2800" dirty="0">
              <a:latin typeface="Microsoft Sans Serif"/>
              <a:cs typeface="Microsoft Sans Serif"/>
            </a:endParaRPr>
          </a:p>
          <a:p>
            <a:pPr marL="756285" marR="172085" lvl="1" indent="-287020">
              <a:lnSpc>
                <a:spcPts val="2590"/>
              </a:lnSpc>
              <a:spcBef>
                <a:spcPts val="63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Textual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representation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instructions</a:t>
            </a:r>
            <a:endParaRPr sz="24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Hardware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representation</a:t>
            </a:r>
            <a:endParaRPr sz="28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0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Binary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digits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(bits)</a:t>
            </a:r>
            <a:endParaRPr sz="2400" dirty="0">
              <a:latin typeface="Microsoft Sans Serif"/>
              <a:cs typeface="Microsoft Sans Serif"/>
            </a:endParaRPr>
          </a:p>
          <a:p>
            <a:pPr marL="756285" marR="120650" lvl="1" indent="-287020">
              <a:lnSpc>
                <a:spcPts val="2590"/>
              </a:lnSpc>
              <a:spcBef>
                <a:spcPts val="61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Encoded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0126" y="1282502"/>
            <a:ext cx="3218457" cy="50108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911" y="2097172"/>
            <a:ext cx="3840971" cy="32938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3856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Components</a:t>
            </a:r>
            <a:r>
              <a:rPr sz="4400" spc="-20" dirty="0"/>
              <a:t> </a:t>
            </a:r>
            <a:r>
              <a:rPr sz="4400" dirty="0"/>
              <a:t>of</a:t>
            </a:r>
            <a:r>
              <a:rPr sz="4400" spc="-30" dirty="0"/>
              <a:t> </a:t>
            </a:r>
            <a:r>
              <a:rPr sz="4400" dirty="0"/>
              <a:t>a</a:t>
            </a:r>
            <a:r>
              <a:rPr sz="4400" spc="-15" dirty="0"/>
              <a:t> </a:t>
            </a:r>
            <a:r>
              <a:rPr sz="4400" spc="-5" dirty="0"/>
              <a:t>Computer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435602" y="1149858"/>
            <a:ext cx="3850004" cy="1319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Same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components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for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all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kinds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computer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Desktop,</a:t>
            </a:r>
            <a:r>
              <a:rPr sz="2400" dirty="0">
                <a:latin typeface="Microsoft Sans Serif"/>
                <a:cs typeface="Microsoft Sans Serif"/>
              </a:rPr>
              <a:t> server,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5602" y="2371715"/>
            <a:ext cx="4092575" cy="369570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756285">
              <a:lnSpc>
                <a:spcPct val="100000"/>
              </a:lnSpc>
              <a:spcBef>
                <a:spcPts val="670"/>
              </a:spcBef>
            </a:pPr>
            <a:r>
              <a:rPr sz="2400" spc="-5" dirty="0">
                <a:latin typeface="Microsoft Sans Serif"/>
                <a:cs typeface="Microsoft Sans Serif"/>
              </a:rPr>
              <a:t>embedded</a:t>
            </a:r>
            <a:endParaRPr sz="24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Microsoft Sans Serif"/>
                <a:cs typeface="Microsoft Sans Serif"/>
              </a:rPr>
              <a:t>Input/output</a:t>
            </a:r>
            <a:r>
              <a:rPr sz="2800" spc="-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includes</a:t>
            </a:r>
            <a:endParaRPr sz="28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User-interface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devices</a:t>
            </a:r>
            <a:endParaRPr sz="24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700" algn="l"/>
                <a:tab pos="1156335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Display, </a:t>
            </a:r>
            <a:r>
              <a:rPr sz="2000" dirty="0">
                <a:latin typeface="Microsoft Sans Serif"/>
                <a:cs typeface="Microsoft Sans Serif"/>
              </a:rPr>
              <a:t>keyboard,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mouse</a:t>
            </a: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Storage devices</a:t>
            </a:r>
            <a:endParaRPr sz="24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700" algn="l"/>
                <a:tab pos="1156335" algn="l"/>
              </a:tabLst>
            </a:pPr>
            <a:r>
              <a:rPr sz="2000" dirty="0">
                <a:latin typeface="Microsoft Sans Serif"/>
                <a:cs typeface="Microsoft Sans Serif"/>
              </a:rPr>
              <a:t>Hard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disk,</a:t>
            </a:r>
            <a:r>
              <a:rPr sz="2000" dirty="0">
                <a:latin typeface="Microsoft Sans Serif"/>
                <a:cs typeface="Microsoft Sans Serif"/>
              </a:rPr>
              <a:t> CD/DVD,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flash</a:t>
            </a:r>
            <a:endParaRPr sz="20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7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Network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adapters</a:t>
            </a:r>
            <a:endParaRPr sz="2400" dirty="0">
              <a:latin typeface="Microsoft Sans Serif"/>
              <a:cs typeface="Microsoft Sans Serif"/>
            </a:endParaRPr>
          </a:p>
          <a:p>
            <a:pPr marL="1155700" marR="247015" lvl="2" indent="-228600">
              <a:lnSpc>
                <a:spcPct val="100000"/>
              </a:lnSpc>
              <a:spcBef>
                <a:spcPts val="484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700" algn="l"/>
                <a:tab pos="1156335" algn="l"/>
              </a:tabLst>
            </a:pP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communicating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with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other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computers</a:t>
            </a:r>
          </a:p>
        </p:txBody>
      </p:sp>
      <p:sp>
        <p:nvSpPr>
          <p:cNvPr id="6" name="object 6"/>
          <p:cNvSpPr/>
          <p:nvPr/>
        </p:nvSpPr>
        <p:spPr>
          <a:xfrm>
            <a:off x="8777351" y="0"/>
            <a:ext cx="367030" cy="2482850"/>
          </a:xfrm>
          <a:custGeom>
            <a:avLst/>
            <a:gdLst/>
            <a:ahLst/>
            <a:cxnLst/>
            <a:rect l="l" t="t" r="r" b="b"/>
            <a:pathLst>
              <a:path w="367029" h="2482850">
                <a:moveTo>
                  <a:pt x="366649" y="0"/>
                </a:moveTo>
                <a:lnTo>
                  <a:pt x="0" y="0"/>
                </a:lnTo>
                <a:lnTo>
                  <a:pt x="0" y="2482850"/>
                </a:lnTo>
                <a:lnTo>
                  <a:pt x="366649" y="24828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16156" y="78739"/>
            <a:ext cx="281305" cy="23221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§1.3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Under</a:t>
            </a:r>
            <a:r>
              <a:rPr sz="1800" spc="1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EBEAAC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 Covers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84212" y="1258950"/>
            <a:ext cx="2825750" cy="457200"/>
          </a:xfrm>
          <a:prstGeom prst="rect">
            <a:avLst/>
          </a:prstGeom>
          <a:solidFill>
            <a:srgbClr val="9FC9D2"/>
          </a:solidFill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2400" spc="15" dirty="0">
                <a:solidFill>
                  <a:srgbClr val="EBEAAC"/>
                </a:solidFill>
                <a:latin typeface="Arial Black"/>
                <a:cs typeface="Arial Black"/>
              </a:rPr>
              <a:t>The</a:t>
            </a:r>
            <a:r>
              <a:rPr sz="2400" spc="-30" dirty="0">
                <a:solidFill>
                  <a:srgbClr val="EBEAAC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BEAAC"/>
                </a:solidFill>
                <a:latin typeface="Arial Black"/>
                <a:cs typeface="Arial Black"/>
              </a:rPr>
              <a:t>BIG</a:t>
            </a:r>
            <a:r>
              <a:rPr sz="2400" spc="-25" dirty="0">
                <a:solidFill>
                  <a:srgbClr val="EBEAAC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BEAAC"/>
                </a:solidFill>
                <a:latin typeface="Arial Black"/>
                <a:cs typeface="Arial Black"/>
              </a:rPr>
              <a:t>Picture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34436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Abstrac</a:t>
            </a:r>
            <a:r>
              <a:rPr sz="4400" spc="-20" dirty="0"/>
              <a:t>t</a:t>
            </a:r>
            <a:r>
              <a:rPr sz="4400" dirty="0"/>
              <a:t>ions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620709"/>
            <a:ext cx="7771130" cy="4474942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Abstraction </a:t>
            </a:r>
            <a:r>
              <a:rPr sz="3200" spc="-10" dirty="0">
                <a:latin typeface="Microsoft Sans Serif"/>
                <a:cs typeface="Microsoft Sans Serif"/>
              </a:rPr>
              <a:t>helps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us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deal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with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complexity</a:t>
            </a:r>
            <a:endParaRPr sz="32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Hide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lower-level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detail</a:t>
            </a:r>
            <a:endParaRPr sz="28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Instruction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 set</a:t>
            </a:r>
            <a:r>
              <a:rPr sz="32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architecture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 (ISA)</a:t>
            </a: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hardware/software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interface</a:t>
            </a:r>
            <a:endParaRPr sz="28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Application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binary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interface</a:t>
            </a:r>
            <a:endParaRPr sz="32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ISA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plus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system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software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interface</a:t>
            </a:r>
            <a:endParaRPr sz="28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Implementation</a:t>
            </a:r>
            <a:endParaRPr sz="32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details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underlying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interface</a:t>
            </a:r>
            <a:endParaRPr sz="2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212" y="1187450"/>
            <a:ext cx="2825750" cy="457200"/>
          </a:xfrm>
          <a:prstGeom prst="rect">
            <a:avLst/>
          </a:prstGeom>
          <a:solidFill>
            <a:srgbClr val="9FC9D2"/>
          </a:solidFill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2400" spc="15" dirty="0">
                <a:solidFill>
                  <a:srgbClr val="EBEAAC"/>
                </a:solidFill>
                <a:latin typeface="Arial Black"/>
                <a:cs typeface="Arial Black"/>
              </a:rPr>
              <a:t>The</a:t>
            </a:r>
            <a:r>
              <a:rPr sz="2400" spc="-30" dirty="0">
                <a:solidFill>
                  <a:srgbClr val="EBEAAC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BEAAC"/>
                </a:solidFill>
                <a:latin typeface="Arial Black"/>
                <a:cs typeface="Arial Black"/>
              </a:rPr>
              <a:t>BIG</a:t>
            </a:r>
            <a:r>
              <a:rPr sz="2400" spc="-25" dirty="0">
                <a:solidFill>
                  <a:srgbClr val="EBEAAC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BEAAC"/>
                </a:solidFill>
                <a:latin typeface="Arial Black"/>
                <a:cs typeface="Arial Black"/>
              </a:rPr>
              <a:t>Picture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835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Defining</a:t>
            </a:r>
            <a:r>
              <a:rPr sz="4400" spc="-75" dirty="0"/>
              <a:t> </a:t>
            </a:r>
            <a:r>
              <a:rPr sz="4400" dirty="0"/>
              <a:t>Performance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107186"/>
            <a:ext cx="7054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Which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airplane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has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best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performance?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8445" y="1979277"/>
            <a:ext cx="2038985" cy="1388745"/>
            <a:chOff x="1768445" y="1979277"/>
            <a:chExt cx="2038985" cy="1388745"/>
          </a:xfrm>
        </p:grpSpPr>
        <p:sp>
          <p:nvSpPr>
            <p:cNvPr id="5" name="object 5"/>
            <p:cNvSpPr/>
            <p:nvPr/>
          </p:nvSpPr>
          <p:spPr>
            <a:xfrm>
              <a:off x="2204989" y="1983900"/>
              <a:ext cx="1198880" cy="1337310"/>
            </a:xfrm>
            <a:custGeom>
              <a:avLst/>
              <a:gdLst/>
              <a:ahLst/>
              <a:cxnLst/>
              <a:rect l="l" t="t" r="r" b="b"/>
              <a:pathLst>
                <a:path w="1198879" h="1337310">
                  <a:moveTo>
                    <a:pt x="0" y="1244394"/>
                  </a:moveTo>
                  <a:lnTo>
                    <a:pt x="0" y="1337151"/>
                  </a:lnTo>
                </a:path>
                <a:path w="1198879" h="1337310">
                  <a:moveTo>
                    <a:pt x="0" y="0"/>
                  </a:moveTo>
                  <a:lnTo>
                    <a:pt x="0" y="102064"/>
                  </a:lnTo>
                </a:path>
                <a:path w="1198879" h="1337310">
                  <a:moveTo>
                    <a:pt x="399439" y="0"/>
                  </a:moveTo>
                  <a:lnTo>
                    <a:pt x="399439" y="102064"/>
                  </a:lnTo>
                </a:path>
                <a:path w="1198879" h="1337310">
                  <a:moveTo>
                    <a:pt x="798879" y="0"/>
                  </a:moveTo>
                  <a:lnTo>
                    <a:pt x="798879" y="102064"/>
                  </a:lnTo>
                </a:path>
                <a:path w="1198879" h="1337310">
                  <a:moveTo>
                    <a:pt x="1198318" y="0"/>
                  </a:moveTo>
                  <a:lnTo>
                    <a:pt x="1198318" y="436361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2747" y="1983900"/>
              <a:ext cx="0" cy="1337310"/>
            </a:xfrm>
            <a:custGeom>
              <a:avLst/>
              <a:gdLst/>
              <a:ahLst/>
              <a:cxnLst/>
              <a:rect l="l" t="t" r="r" b="b"/>
              <a:pathLst>
                <a:path h="1337310">
                  <a:moveTo>
                    <a:pt x="0" y="0"/>
                  </a:moveTo>
                  <a:lnTo>
                    <a:pt x="0" y="1337151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5787" y="1979282"/>
              <a:ext cx="2002155" cy="1342390"/>
            </a:xfrm>
            <a:custGeom>
              <a:avLst/>
              <a:gdLst/>
              <a:ahLst/>
              <a:cxnLst/>
              <a:rect l="l" t="t" r="r" b="b"/>
              <a:pathLst>
                <a:path w="2002154" h="1342389">
                  <a:moveTo>
                    <a:pt x="1987321" y="0"/>
                  </a:moveTo>
                  <a:lnTo>
                    <a:pt x="0" y="0"/>
                  </a:lnTo>
                  <a:lnTo>
                    <a:pt x="0" y="9245"/>
                  </a:lnTo>
                  <a:lnTo>
                    <a:pt x="1987321" y="9245"/>
                  </a:lnTo>
                  <a:lnTo>
                    <a:pt x="1987321" y="0"/>
                  </a:lnTo>
                  <a:close/>
                </a:path>
                <a:path w="2002154" h="1342389">
                  <a:moveTo>
                    <a:pt x="2001583" y="4622"/>
                  </a:moveTo>
                  <a:lnTo>
                    <a:pt x="1992325" y="4622"/>
                  </a:lnTo>
                  <a:lnTo>
                    <a:pt x="1992325" y="1341780"/>
                  </a:lnTo>
                  <a:lnTo>
                    <a:pt x="2001583" y="1341780"/>
                  </a:lnTo>
                  <a:lnTo>
                    <a:pt x="2001583" y="4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04429" y="2550306"/>
              <a:ext cx="799465" cy="770890"/>
            </a:xfrm>
            <a:custGeom>
              <a:avLst/>
              <a:gdLst/>
              <a:ahLst/>
              <a:cxnLst/>
              <a:rect l="l" t="t" r="r" b="b"/>
              <a:pathLst>
                <a:path w="799464" h="770889">
                  <a:moveTo>
                    <a:pt x="0" y="0"/>
                  </a:moveTo>
                  <a:lnTo>
                    <a:pt x="0" y="770744"/>
                  </a:lnTo>
                </a:path>
                <a:path w="799464" h="770889">
                  <a:moveTo>
                    <a:pt x="399439" y="0"/>
                  </a:moveTo>
                  <a:lnTo>
                    <a:pt x="399439" y="770744"/>
                  </a:lnTo>
                </a:path>
                <a:path w="799464" h="770889">
                  <a:moveTo>
                    <a:pt x="798879" y="0"/>
                  </a:moveTo>
                  <a:lnTo>
                    <a:pt x="798879" y="770744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01164" y="1993150"/>
              <a:ext cx="2002155" cy="1342390"/>
            </a:xfrm>
            <a:custGeom>
              <a:avLst/>
              <a:gdLst/>
              <a:ahLst/>
              <a:cxnLst/>
              <a:rect l="l" t="t" r="r" b="b"/>
              <a:pathLst>
                <a:path w="2002154" h="1342389">
                  <a:moveTo>
                    <a:pt x="9258" y="0"/>
                  </a:moveTo>
                  <a:lnTo>
                    <a:pt x="0" y="0"/>
                  </a:lnTo>
                  <a:lnTo>
                    <a:pt x="0" y="1337157"/>
                  </a:lnTo>
                  <a:lnTo>
                    <a:pt x="9258" y="1337157"/>
                  </a:lnTo>
                  <a:lnTo>
                    <a:pt x="9258" y="0"/>
                  </a:lnTo>
                  <a:close/>
                </a:path>
                <a:path w="2002154" h="1342389">
                  <a:moveTo>
                    <a:pt x="2001570" y="1332534"/>
                  </a:moveTo>
                  <a:lnTo>
                    <a:pt x="13881" y="1332534"/>
                  </a:lnTo>
                  <a:lnTo>
                    <a:pt x="13881" y="1341780"/>
                  </a:lnTo>
                  <a:lnTo>
                    <a:pt x="2001570" y="1341780"/>
                  </a:lnTo>
                  <a:lnTo>
                    <a:pt x="2001570" y="1332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4989" y="2893935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69">
                  <a:moveTo>
                    <a:pt x="0" y="0"/>
                  </a:moveTo>
                  <a:lnTo>
                    <a:pt x="0" y="204313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5796" y="3098248"/>
              <a:ext cx="585470" cy="130175"/>
            </a:xfrm>
            <a:custGeom>
              <a:avLst/>
              <a:gdLst/>
              <a:ahLst/>
              <a:cxnLst/>
              <a:rect l="l" t="t" r="r" b="b"/>
              <a:pathLst>
                <a:path w="585469" h="130175">
                  <a:moveTo>
                    <a:pt x="584959" y="0"/>
                  </a:moveTo>
                  <a:lnTo>
                    <a:pt x="0" y="0"/>
                  </a:lnTo>
                  <a:lnTo>
                    <a:pt x="0" y="130045"/>
                  </a:lnTo>
                  <a:lnTo>
                    <a:pt x="584959" y="130045"/>
                  </a:lnTo>
                  <a:lnTo>
                    <a:pt x="584959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5796" y="3098248"/>
              <a:ext cx="585470" cy="130175"/>
            </a:xfrm>
            <a:custGeom>
              <a:avLst/>
              <a:gdLst/>
              <a:ahLst/>
              <a:cxnLst/>
              <a:rect l="l" t="t" r="r" b="b"/>
              <a:pathLst>
                <a:path w="585469" h="130175">
                  <a:moveTo>
                    <a:pt x="0" y="130045"/>
                  </a:moveTo>
                  <a:lnTo>
                    <a:pt x="584959" y="130045"/>
                  </a:lnTo>
                  <a:lnTo>
                    <a:pt x="584959" y="0"/>
                  </a:lnTo>
                  <a:lnTo>
                    <a:pt x="0" y="0"/>
                  </a:lnTo>
                  <a:lnTo>
                    <a:pt x="0" y="130045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4989" y="2550306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69">
                  <a:moveTo>
                    <a:pt x="0" y="0"/>
                  </a:moveTo>
                  <a:lnTo>
                    <a:pt x="0" y="204337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05796" y="2754644"/>
              <a:ext cx="529590" cy="139700"/>
            </a:xfrm>
            <a:custGeom>
              <a:avLst/>
              <a:gdLst/>
              <a:ahLst/>
              <a:cxnLst/>
              <a:rect l="l" t="t" r="r" b="b"/>
              <a:pathLst>
                <a:path w="529589" h="139700">
                  <a:moveTo>
                    <a:pt x="529396" y="0"/>
                  </a:moveTo>
                  <a:lnTo>
                    <a:pt x="0" y="0"/>
                  </a:lnTo>
                  <a:lnTo>
                    <a:pt x="0" y="139290"/>
                  </a:lnTo>
                  <a:lnTo>
                    <a:pt x="529396" y="139290"/>
                  </a:lnTo>
                  <a:lnTo>
                    <a:pt x="529396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5796" y="2754644"/>
              <a:ext cx="529590" cy="139700"/>
            </a:xfrm>
            <a:custGeom>
              <a:avLst/>
              <a:gdLst/>
              <a:ahLst/>
              <a:cxnLst/>
              <a:rect l="l" t="t" r="r" b="b"/>
              <a:pathLst>
                <a:path w="529589" h="139700">
                  <a:moveTo>
                    <a:pt x="0" y="139290"/>
                  </a:moveTo>
                  <a:lnTo>
                    <a:pt x="529396" y="139290"/>
                  </a:lnTo>
                  <a:lnTo>
                    <a:pt x="529396" y="0"/>
                  </a:lnTo>
                  <a:lnTo>
                    <a:pt x="0" y="0"/>
                  </a:lnTo>
                  <a:lnTo>
                    <a:pt x="0" y="139290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04989" y="2216009"/>
              <a:ext cx="799465" cy="204470"/>
            </a:xfrm>
            <a:custGeom>
              <a:avLst/>
              <a:gdLst/>
              <a:ahLst/>
              <a:cxnLst/>
              <a:rect l="l" t="t" r="r" b="b"/>
              <a:pathLst>
                <a:path w="799464" h="204469">
                  <a:moveTo>
                    <a:pt x="0" y="0"/>
                  </a:moveTo>
                  <a:lnTo>
                    <a:pt x="0" y="204251"/>
                  </a:lnTo>
                </a:path>
                <a:path w="799464" h="204469">
                  <a:moveTo>
                    <a:pt x="399439" y="0"/>
                  </a:moveTo>
                  <a:lnTo>
                    <a:pt x="399439" y="204251"/>
                  </a:lnTo>
                </a:path>
                <a:path w="799464" h="204469">
                  <a:moveTo>
                    <a:pt x="798879" y="0"/>
                  </a:moveTo>
                  <a:lnTo>
                    <a:pt x="798879" y="204251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5796" y="2420261"/>
              <a:ext cx="1876425" cy="130175"/>
            </a:xfrm>
            <a:custGeom>
              <a:avLst/>
              <a:gdLst/>
              <a:ahLst/>
              <a:cxnLst/>
              <a:rect l="l" t="t" r="r" b="b"/>
              <a:pathLst>
                <a:path w="1876425" h="130175">
                  <a:moveTo>
                    <a:pt x="1875946" y="0"/>
                  </a:moveTo>
                  <a:lnTo>
                    <a:pt x="0" y="0"/>
                  </a:lnTo>
                  <a:lnTo>
                    <a:pt x="0" y="130045"/>
                  </a:lnTo>
                  <a:lnTo>
                    <a:pt x="1875946" y="130045"/>
                  </a:lnTo>
                  <a:lnTo>
                    <a:pt x="1875946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05796" y="2420261"/>
              <a:ext cx="1876425" cy="130175"/>
            </a:xfrm>
            <a:custGeom>
              <a:avLst/>
              <a:gdLst/>
              <a:ahLst/>
              <a:cxnLst/>
              <a:rect l="l" t="t" r="r" b="b"/>
              <a:pathLst>
                <a:path w="1876425" h="130175">
                  <a:moveTo>
                    <a:pt x="0" y="130045"/>
                  </a:moveTo>
                  <a:lnTo>
                    <a:pt x="1875946" y="130045"/>
                  </a:lnTo>
                  <a:lnTo>
                    <a:pt x="1875946" y="0"/>
                  </a:lnTo>
                  <a:lnTo>
                    <a:pt x="0" y="0"/>
                  </a:lnTo>
                  <a:lnTo>
                    <a:pt x="0" y="130045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05796" y="2085964"/>
              <a:ext cx="1495425" cy="130175"/>
            </a:xfrm>
            <a:custGeom>
              <a:avLst/>
              <a:gdLst/>
              <a:ahLst/>
              <a:cxnLst/>
              <a:rect l="l" t="t" r="r" b="b"/>
              <a:pathLst>
                <a:path w="1495425" h="130175">
                  <a:moveTo>
                    <a:pt x="1495274" y="0"/>
                  </a:moveTo>
                  <a:lnTo>
                    <a:pt x="0" y="0"/>
                  </a:lnTo>
                  <a:lnTo>
                    <a:pt x="0" y="130045"/>
                  </a:lnTo>
                  <a:lnTo>
                    <a:pt x="1495274" y="130045"/>
                  </a:lnTo>
                  <a:lnTo>
                    <a:pt x="1495274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05796" y="2085964"/>
              <a:ext cx="1495425" cy="130175"/>
            </a:xfrm>
            <a:custGeom>
              <a:avLst/>
              <a:gdLst/>
              <a:ahLst/>
              <a:cxnLst/>
              <a:rect l="l" t="t" r="r" b="b"/>
              <a:pathLst>
                <a:path w="1495425" h="130175">
                  <a:moveTo>
                    <a:pt x="0" y="130045"/>
                  </a:moveTo>
                  <a:lnTo>
                    <a:pt x="1495274" y="130045"/>
                  </a:lnTo>
                  <a:lnTo>
                    <a:pt x="1495274" y="0"/>
                  </a:lnTo>
                  <a:lnTo>
                    <a:pt x="0" y="0"/>
                  </a:lnTo>
                  <a:lnTo>
                    <a:pt x="0" y="130045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68445" y="1983900"/>
              <a:ext cx="2034539" cy="1384300"/>
            </a:xfrm>
            <a:custGeom>
              <a:avLst/>
              <a:gdLst/>
              <a:ahLst/>
              <a:cxnLst/>
              <a:rect l="l" t="t" r="r" b="b"/>
              <a:pathLst>
                <a:path w="2034539" h="1384300">
                  <a:moveTo>
                    <a:pt x="37350" y="1346396"/>
                  </a:moveTo>
                  <a:lnTo>
                    <a:pt x="2024670" y="1346396"/>
                  </a:lnTo>
                </a:path>
                <a:path w="2034539" h="1384300">
                  <a:moveTo>
                    <a:pt x="37350" y="1383684"/>
                  </a:moveTo>
                  <a:lnTo>
                    <a:pt x="37350" y="1355641"/>
                  </a:lnTo>
                </a:path>
                <a:path w="2034539" h="1384300">
                  <a:moveTo>
                    <a:pt x="436543" y="1383684"/>
                  </a:moveTo>
                  <a:lnTo>
                    <a:pt x="436543" y="1355641"/>
                  </a:lnTo>
                </a:path>
                <a:path w="2034539" h="1384300">
                  <a:moveTo>
                    <a:pt x="835983" y="1383684"/>
                  </a:moveTo>
                  <a:lnTo>
                    <a:pt x="835983" y="1355641"/>
                  </a:lnTo>
                </a:path>
                <a:path w="2034539" h="1384300">
                  <a:moveTo>
                    <a:pt x="1235422" y="1383684"/>
                  </a:moveTo>
                  <a:lnTo>
                    <a:pt x="1235422" y="1355641"/>
                  </a:lnTo>
                </a:path>
                <a:path w="2034539" h="1384300">
                  <a:moveTo>
                    <a:pt x="1634862" y="1383684"/>
                  </a:moveTo>
                  <a:lnTo>
                    <a:pt x="1634862" y="1355641"/>
                  </a:lnTo>
                </a:path>
                <a:path w="2034539" h="1384300">
                  <a:moveTo>
                    <a:pt x="2034301" y="1383684"/>
                  </a:moveTo>
                  <a:lnTo>
                    <a:pt x="2034301" y="1355641"/>
                  </a:lnTo>
                </a:path>
                <a:path w="2034539" h="1384300">
                  <a:moveTo>
                    <a:pt x="37350" y="0"/>
                  </a:moveTo>
                  <a:lnTo>
                    <a:pt x="37350" y="1337151"/>
                  </a:lnTo>
                </a:path>
                <a:path w="2034539" h="1384300">
                  <a:moveTo>
                    <a:pt x="0" y="1346396"/>
                  </a:moveTo>
                  <a:lnTo>
                    <a:pt x="27781" y="1346396"/>
                  </a:lnTo>
                </a:path>
                <a:path w="2034539" h="1384300">
                  <a:moveTo>
                    <a:pt x="0" y="1012037"/>
                  </a:moveTo>
                  <a:lnTo>
                    <a:pt x="27781" y="1012037"/>
                  </a:lnTo>
                </a:path>
                <a:path w="2034539" h="1384300">
                  <a:moveTo>
                    <a:pt x="0" y="668471"/>
                  </a:moveTo>
                  <a:lnTo>
                    <a:pt x="27781" y="668471"/>
                  </a:lnTo>
                </a:path>
                <a:path w="2034539" h="1384300">
                  <a:moveTo>
                    <a:pt x="0" y="334420"/>
                  </a:moveTo>
                  <a:lnTo>
                    <a:pt x="27781" y="334420"/>
                  </a:lnTo>
                </a:path>
                <a:path w="2034539" h="1384300">
                  <a:moveTo>
                    <a:pt x="0" y="0"/>
                  </a:moveTo>
                  <a:lnTo>
                    <a:pt x="27781" y="0"/>
                  </a:lnTo>
                </a:path>
              </a:pathLst>
            </a:custGeom>
            <a:ln w="92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5350" y="1835150"/>
            <a:ext cx="3176905" cy="2108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2359025" algn="r">
              <a:lnSpc>
                <a:spcPct val="100000"/>
              </a:lnSpc>
              <a:spcBef>
                <a:spcPts val="815"/>
              </a:spcBef>
            </a:pPr>
            <a:r>
              <a:rPr sz="850" b="1" spc="10" dirty="0">
                <a:latin typeface="Tahoma"/>
                <a:cs typeface="Tahoma"/>
              </a:rPr>
              <a:t>Boeing</a:t>
            </a:r>
            <a:r>
              <a:rPr sz="850" b="1" dirty="0">
                <a:latin typeface="Tahoma"/>
                <a:cs typeface="Tahoma"/>
              </a:rPr>
              <a:t> </a:t>
            </a:r>
            <a:r>
              <a:rPr sz="850" b="1" spc="30" dirty="0">
                <a:latin typeface="Tahoma"/>
                <a:cs typeface="Tahoma"/>
              </a:rPr>
              <a:t>777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ahoma"/>
              <a:cs typeface="Tahoma"/>
            </a:endParaRPr>
          </a:p>
          <a:p>
            <a:pPr marR="2359025" algn="r">
              <a:lnSpc>
                <a:spcPct val="100000"/>
              </a:lnSpc>
            </a:pPr>
            <a:r>
              <a:rPr sz="850" b="1" spc="10" dirty="0">
                <a:latin typeface="Tahoma"/>
                <a:cs typeface="Tahoma"/>
              </a:rPr>
              <a:t>Boeing</a:t>
            </a:r>
            <a:r>
              <a:rPr sz="850" b="1" dirty="0">
                <a:latin typeface="Tahoma"/>
                <a:cs typeface="Tahoma"/>
              </a:rPr>
              <a:t> </a:t>
            </a:r>
            <a:r>
              <a:rPr sz="850" b="1" spc="30" dirty="0">
                <a:latin typeface="Tahoma"/>
                <a:cs typeface="Tahoma"/>
              </a:rPr>
              <a:t>747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Tahoma"/>
              <a:cs typeface="Tahoma"/>
            </a:endParaRPr>
          </a:p>
          <a:p>
            <a:pPr marL="273685" marR="2354580" indent="8890">
              <a:lnSpc>
                <a:spcPct val="107500"/>
              </a:lnSpc>
            </a:pPr>
            <a:r>
              <a:rPr sz="850" b="1" dirty="0">
                <a:latin typeface="Tahoma"/>
                <a:cs typeface="Tahoma"/>
              </a:rPr>
              <a:t>B</a:t>
            </a:r>
            <a:r>
              <a:rPr sz="850" b="1" spc="75" dirty="0">
                <a:latin typeface="Tahoma"/>
                <a:cs typeface="Tahoma"/>
              </a:rPr>
              <a:t>A</a:t>
            </a:r>
            <a:r>
              <a:rPr sz="850" b="1" spc="10" dirty="0">
                <a:latin typeface="Tahoma"/>
                <a:cs typeface="Tahoma"/>
              </a:rPr>
              <a:t>C</a:t>
            </a:r>
            <a:r>
              <a:rPr sz="850" b="1" spc="15" dirty="0">
                <a:latin typeface="Tahoma"/>
                <a:cs typeface="Tahoma"/>
              </a:rPr>
              <a:t>/</a:t>
            </a:r>
            <a:r>
              <a:rPr sz="850" b="1" spc="40" dirty="0">
                <a:latin typeface="Tahoma"/>
                <a:cs typeface="Tahoma"/>
              </a:rPr>
              <a:t>S</a:t>
            </a:r>
            <a:r>
              <a:rPr sz="850" b="1" spc="35" dirty="0">
                <a:latin typeface="Tahoma"/>
                <a:cs typeface="Tahoma"/>
              </a:rPr>
              <a:t>u</a:t>
            </a:r>
            <a:r>
              <a:rPr sz="850" b="1" spc="10" dirty="0">
                <a:latin typeface="Tahoma"/>
                <a:cs typeface="Tahoma"/>
              </a:rPr>
              <a:t>d  C</a:t>
            </a:r>
            <a:r>
              <a:rPr sz="850" b="1" spc="55" dirty="0">
                <a:latin typeface="Tahoma"/>
                <a:cs typeface="Tahoma"/>
              </a:rPr>
              <a:t>o</a:t>
            </a:r>
            <a:r>
              <a:rPr sz="850" b="1" spc="35" dirty="0">
                <a:latin typeface="Tahoma"/>
                <a:cs typeface="Tahoma"/>
              </a:rPr>
              <a:t>n</a:t>
            </a:r>
            <a:r>
              <a:rPr sz="850" b="1" spc="-10" dirty="0">
                <a:latin typeface="Tahoma"/>
                <a:cs typeface="Tahoma"/>
              </a:rPr>
              <a:t>c</a:t>
            </a:r>
            <a:r>
              <a:rPr sz="850" b="1" spc="55" dirty="0">
                <a:latin typeface="Tahoma"/>
                <a:cs typeface="Tahoma"/>
              </a:rPr>
              <a:t>o</a:t>
            </a:r>
            <a:r>
              <a:rPr sz="850" b="1" spc="-10" dirty="0">
                <a:latin typeface="Tahoma"/>
                <a:cs typeface="Tahoma"/>
              </a:rPr>
              <a:t>r</a:t>
            </a:r>
            <a:r>
              <a:rPr sz="850" b="1" spc="45" dirty="0">
                <a:latin typeface="Tahoma"/>
                <a:cs typeface="Tahoma"/>
              </a:rPr>
              <a:t>d</a:t>
            </a:r>
            <a:r>
              <a:rPr sz="850" b="1" spc="15" dirty="0">
                <a:latin typeface="Tahoma"/>
                <a:cs typeface="Tahoma"/>
              </a:rPr>
              <a:t>e</a:t>
            </a:r>
            <a:endParaRPr sz="850">
              <a:latin typeface="Tahoma"/>
              <a:cs typeface="Tahoma"/>
            </a:endParaRPr>
          </a:p>
          <a:p>
            <a:pPr marL="338455" marR="2359025" indent="8890">
              <a:lnSpc>
                <a:spcPct val="107500"/>
              </a:lnSpc>
              <a:spcBef>
                <a:spcPts val="440"/>
              </a:spcBef>
            </a:pPr>
            <a:r>
              <a:rPr sz="850" b="1" spc="10" dirty="0">
                <a:latin typeface="Tahoma"/>
                <a:cs typeface="Tahoma"/>
              </a:rPr>
              <a:t>D</a:t>
            </a:r>
            <a:r>
              <a:rPr sz="850" b="1" spc="55" dirty="0">
                <a:latin typeface="Tahoma"/>
                <a:cs typeface="Tahoma"/>
              </a:rPr>
              <a:t>o</a:t>
            </a:r>
            <a:r>
              <a:rPr sz="850" b="1" spc="35" dirty="0">
                <a:latin typeface="Tahoma"/>
                <a:cs typeface="Tahoma"/>
              </a:rPr>
              <a:t>u</a:t>
            </a:r>
            <a:r>
              <a:rPr sz="850" b="1" spc="45" dirty="0">
                <a:latin typeface="Tahoma"/>
                <a:cs typeface="Tahoma"/>
              </a:rPr>
              <a:t>g</a:t>
            </a:r>
            <a:r>
              <a:rPr sz="850" b="1" spc="-45" dirty="0">
                <a:latin typeface="Tahoma"/>
                <a:cs typeface="Tahoma"/>
              </a:rPr>
              <a:t>l</a:t>
            </a:r>
            <a:r>
              <a:rPr sz="850" b="1" dirty="0">
                <a:latin typeface="Tahoma"/>
                <a:cs typeface="Tahoma"/>
              </a:rPr>
              <a:t>a</a:t>
            </a:r>
            <a:r>
              <a:rPr sz="850" b="1" spc="10" dirty="0">
                <a:latin typeface="Tahoma"/>
                <a:cs typeface="Tahoma"/>
              </a:rPr>
              <a:t>s  DC</a:t>
            </a:r>
            <a:r>
              <a:rPr sz="850" b="1" spc="-10" dirty="0">
                <a:latin typeface="Tahoma"/>
                <a:cs typeface="Tahoma"/>
              </a:rPr>
              <a:t>-</a:t>
            </a:r>
            <a:r>
              <a:rPr sz="850" b="1" spc="35" dirty="0">
                <a:latin typeface="Tahoma"/>
                <a:cs typeface="Tahoma"/>
              </a:rPr>
              <a:t>8</a:t>
            </a:r>
            <a:r>
              <a:rPr sz="850" b="1" spc="-10" dirty="0">
                <a:latin typeface="Tahoma"/>
                <a:cs typeface="Tahoma"/>
              </a:rPr>
              <a:t>-</a:t>
            </a:r>
            <a:r>
              <a:rPr sz="850" b="1" spc="35" dirty="0">
                <a:latin typeface="Tahoma"/>
                <a:cs typeface="Tahoma"/>
              </a:rPr>
              <a:t>5</a:t>
            </a:r>
            <a:r>
              <a:rPr sz="850" b="1" spc="15" dirty="0">
                <a:latin typeface="Tahoma"/>
                <a:cs typeface="Tahoma"/>
              </a:rPr>
              <a:t>0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850">
              <a:latin typeface="Tahoma"/>
              <a:cs typeface="Tahoma"/>
            </a:endParaRPr>
          </a:p>
          <a:p>
            <a:pPr marL="868044">
              <a:lnSpc>
                <a:spcPct val="100000"/>
              </a:lnSpc>
              <a:tabLst>
                <a:tab pos="1193165" algn="l"/>
                <a:tab pos="1592580" algn="l"/>
                <a:tab pos="1991995" algn="l"/>
                <a:tab pos="2391410" algn="l"/>
                <a:tab pos="2790825" algn="l"/>
              </a:tabLst>
            </a:pPr>
            <a:r>
              <a:rPr sz="850" b="1" spc="15" dirty="0">
                <a:latin typeface="Tahoma"/>
                <a:cs typeface="Tahoma"/>
              </a:rPr>
              <a:t>0	</a:t>
            </a:r>
            <a:r>
              <a:rPr sz="850" b="1" spc="35" dirty="0">
                <a:latin typeface="Tahoma"/>
                <a:cs typeface="Tahoma"/>
              </a:rPr>
              <a:t>100	200	300	400	</a:t>
            </a:r>
            <a:r>
              <a:rPr sz="850" b="1" spc="40" dirty="0">
                <a:latin typeface="Tahoma"/>
                <a:cs typeface="Tahoma"/>
              </a:rPr>
              <a:t>500</a:t>
            </a:r>
            <a:endParaRPr sz="85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86410" y="3729674"/>
            <a:ext cx="74930" cy="74295"/>
            <a:chOff x="2186410" y="3729674"/>
            <a:chExt cx="74930" cy="74295"/>
          </a:xfrm>
        </p:grpSpPr>
        <p:sp>
          <p:nvSpPr>
            <p:cNvPr id="24" name="object 24"/>
            <p:cNvSpPr/>
            <p:nvPr/>
          </p:nvSpPr>
          <p:spPr>
            <a:xfrm>
              <a:off x="2191037" y="3734300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65132" y="0"/>
                  </a:moveTo>
                  <a:lnTo>
                    <a:pt x="0" y="0"/>
                  </a:lnTo>
                  <a:lnTo>
                    <a:pt x="0" y="65022"/>
                  </a:lnTo>
                  <a:lnTo>
                    <a:pt x="65132" y="65022"/>
                  </a:lnTo>
                  <a:lnTo>
                    <a:pt x="65132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91037" y="3734300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0" y="65022"/>
                  </a:moveTo>
                  <a:lnTo>
                    <a:pt x="65132" y="65022"/>
                  </a:lnTo>
                  <a:lnTo>
                    <a:pt x="65132" y="0"/>
                  </a:lnTo>
                  <a:lnTo>
                    <a:pt x="0" y="0"/>
                  </a:lnTo>
                  <a:lnTo>
                    <a:pt x="0" y="65022"/>
                  </a:lnTo>
                  <a:close/>
                </a:path>
              </a:pathLst>
            </a:custGeom>
            <a:ln w="92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144734" y="3678518"/>
            <a:ext cx="1290955" cy="177165"/>
          </a:xfrm>
          <a:prstGeom prst="rect">
            <a:avLst/>
          </a:prstGeom>
          <a:ln w="924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75"/>
              </a:spcBef>
            </a:pPr>
            <a:r>
              <a:rPr sz="850" b="1" spc="15" dirty="0">
                <a:latin typeface="Tahoma"/>
                <a:cs typeface="Tahoma"/>
              </a:rPr>
              <a:t>Passenger</a:t>
            </a:r>
            <a:r>
              <a:rPr sz="850" b="1" spc="-10" dirty="0">
                <a:latin typeface="Tahoma"/>
                <a:cs typeface="Tahoma"/>
              </a:rPr>
              <a:t> </a:t>
            </a:r>
            <a:r>
              <a:rPr sz="850" b="1" spc="10" dirty="0">
                <a:latin typeface="Tahoma"/>
                <a:cs typeface="Tahoma"/>
              </a:rPr>
              <a:t>Capacity</a:t>
            </a:r>
            <a:endParaRPr sz="85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70861" y="1976102"/>
            <a:ext cx="2103755" cy="1388745"/>
            <a:chOff x="5270861" y="1976102"/>
            <a:chExt cx="2103755" cy="1388745"/>
          </a:xfrm>
        </p:grpSpPr>
        <p:sp>
          <p:nvSpPr>
            <p:cNvPr id="28" name="object 28"/>
            <p:cNvSpPr/>
            <p:nvPr/>
          </p:nvSpPr>
          <p:spPr>
            <a:xfrm>
              <a:off x="5716726" y="1980725"/>
              <a:ext cx="1244600" cy="1337310"/>
            </a:xfrm>
            <a:custGeom>
              <a:avLst/>
              <a:gdLst/>
              <a:ahLst/>
              <a:cxnLst/>
              <a:rect l="l" t="t" r="r" b="b"/>
              <a:pathLst>
                <a:path w="1244600" h="1337310">
                  <a:moveTo>
                    <a:pt x="0" y="1244394"/>
                  </a:moveTo>
                  <a:lnTo>
                    <a:pt x="0" y="1337151"/>
                  </a:lnTo>
                </a:path>
                <a:path w="1244600" h="1337310">
                  <a:moveTo>
                    <a:pt x="0" y="0"/>
                  </a:moveTo>
                  <a:lnTo>
                    <a:pt x="0" y="102064"/>
                  </a:lnTo>
                </a:path>
                <a:path w="1244600" h="1337310">
                  <a:moveTo>
                    <a:pt x="418017" y="0"/>
                  </a:moveTo>
                  <a:lnTo>
                    <a:pt x="418017" y="102064"/>
                  </a:lnTo>
                </a:path>
                <a:path w="1244600" h="1337310">
                  <a:moveTo>
                    <a:pt x="826403" y="0"/>
                  </a:moveTo>
                  <a:lnTo>
                    <a:pt x="826403" y="1114348"/>
                  </a:lnTo>
                </a:path>
                <a:path w="1244600" h="1337310">
                  <a:moveTo>
                    <a:pt x="1244421" y="0"/>
                  </a:moveTo>
                  <a:lnTo>
                    <a:pt x="1244421" y="1114348"/>
                  </a:lnTo>
                </a:path>
              </a:pathLst>
            </a:custGeom>
            <a:ln w="92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69904" y="1980725"/>
              <a:ext cx="0" cy="1337310"/>
            </a:xfrm>
            <a:custGeom>
              <a:avLst/>
              <a:gdLst/>
              <a:ahLst/>
              <a:cxnLst/>
              <a:rect l="l" t="t" r="r" b="b"/>
              <a:pathLst>
                <a:path h="1337310">
                  <a:moveTo>
                    <a:pt x="0" y="0"/>
                  </a:moveTo>
                  <a:lnTo>
                    <a:pt x="0" y="1337151"/>
                  </a:lnTo>
                </a:path>
              </a:pathLst>
            </a:custGeom>
            <a:ln w="92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07901" y="1976107"/>
              <a:ext cx="2066925" cy="1342390"/>
            </a:xfrm>
            <a:custGeom>
              <a:avLst/>
              <a:gdLst/>
              <a:ahLst/>
              <a:cxnLst/>
              <a:rect l="l" t="t" r="r" b="b"/>
              <a:pathLst>
                <a:path w="2066925" h="1342389">
                  <a:moveTo>
                    <a:pt x="2052739" y="0"/>
                  </a:moveTo>
                  <a:lnTo>
                    <a:pt x="0" y="0"/>
                  </a:lnTo>
                  <a:lnTo>
                    <a:pt x="0" y="9245"/>
                  </a:lnTo>
                  <a:lnTo>
                    <a:pt x="2052739" y="9245"/>
                  </a:lnTo>
                  <a:lnTo>
                    <a:pt x="2052739" y="0"/>
                  </a:lnTo>
                  <a:close/>
                </a:path>
                <a:path w="2066925" h="1342389">
                  <a:moveTo>
                    <a:pt x="2066632" y="4622"/>
                  </a:moveTo>
                  <a:lnTo>
                    <a:pt x="2057361" y="4622"/>
                  </a:lnTo>
                  <a:lnTo>
                    <a:pt x="2057361" y="1341780"/>
                  </a:lnTo>
                  <a:lnTo>
                    <a:pt x="2066632" y="1341780"/>
                  </a:lnTo>
                  <a:lnTo>
                    <a:pt x="2066632" y="4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34744" y="3225119"/>
              <a:ext cx="826769" cy="93345"/>
            </a:xfrm>
            <a:custGeom>
              <a:avLst/>
              <a:gdLst/>
              <a:ahLst/>
              <a:cxnLst/>
              <a:rect l="l" t="t" r="r" b="b"/>
              <a:pathLst>
                <a:path w="826770" h="93345">
                  <a:moveTo>
                    <a:pt x="0" y="0"/>
                  </a:moveTo>
                  <a:lnTo>
                    <a:pt x="0" y="92757"/>
                  </a:lnTo>
                </a:path>
                <a:path w="826770" h="93345">
                  <a:moveTo>
                    <a:pt x="408385" y="0"/>
                  </a:moveTo>
                  <a:lnTo>
                    <a:pt x="408385" y="92757"/>
                  </a:lnTo>
                </a:path>
                <a:path w="826770" h="93345">
                  <a:moveTo>
                    <a:pt x="826403" y="0"/>
                  </a:moveTo>
                  <a:lnTo>
                    <a:pt x="826403" y="92757"/>
                  </a:lnTo>
                </a:path>
              </a:pathLst>
            </a:custGeom>
            <a:ln w="92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03266" y="1989975"/>
              <a:ext cx="2066925" cy="1342390"/>
            </a:xfrm>
            <a:custGeom>
              <a:avLst/>
              <a:gdLst/>
              <a:ahLst/>
              <a:cxnLst/>
              <a:rect l="l" t="t" r="r" b="b"/>
              <a:pathLst>
                <a:path w="2066925" h="1342389">
                  <a:moveTo>
                    <a:pt x="9271" y="0"/>
                  </a:moveTo>
                  <a:lnTo>
                    <a:pt x="0" y="0"/>
                  </a:lnTo>
                  <a:lnTo>
                    <a:pt x="0" y="1337157"/>
                  </a:lnTo>
                  <a:lnTo>
                    <a:pt x="9271" y="1337157"/>
                  </a:lnTo>
                  <a:lnTo>
                    <a:pt x="9271" y="0"/>
                  </a:lnTo>
                  <a:close/>
                </a:path>
                <a:path w="2066925" h="1342389">
                  <a:moveTo>
                    <a:pt x="2066632" y="1332534"/>
                  </a:moveTo>
                  <a:lnTo>
                    <a:pt x="13893" y="1332534"/>
                  </a:lnTo>
                  <a:lnTo>
                    <a:pt x="13893" y="1341780"/>
                  </a:lnTo>
                  <a:lnTo>
                    <a:pt x="2066632" y="1341780"/>
                  </a:lnTo>
                  <a:lnTo>
                    <a:pt x="2066632" y="1332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16726" y="2547131"/>
              <a:ext cx="418465" cy="548005"/>
            </a:xfrm>
            <a:custGeom>
              <a:avLst/>
              <a:gdLst/>
              <a:ahLst/>
              <a:cxnLst/>
              <a:rect l="l" t="t" r="r" b="b"/>
              <a:pathLst>
                <a:path w="418464" h="548005">
                  <a:moveTo>
                    <a:pt x="0" y="343628"/>
                  </a:moveTo>
                  <a:lnTo>
                    <a:pt x="0" y="547941"/>
                  </a:lnTo>
                </a:path>
                <a:path w="418464" h="548005">
                  <a:moveTo>
                    <a:pt x="418017" y="0"/>
                  </a:moveTo>
                  <a:lnTo>
                    <a:pt x="418017" y="547941"/>
                  </a:lnTo>
                </a:path>
              </a:pathLst>
            </a:custGeom>
            <a:ln w="92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07908" y="3095073"/>
              <a:ext cx="1802130" cy="130175"/>
            </a:xfrm>
            <a:custGeom>
              <a:avLst/>
              <a:gdLst/>
              <a:ahLst/>
              <a:cxnLst/>
              <a:rect l="l" t="t" r="r" b="b"/>
              <a:pathLst>
                <a:path w="1802129" h="130175">
                  <a:moveTo>
                    <a:pt x="1801737" y="0"/>
                  </a:moveTo>
                  <a:lnTo>
                    <a:pt x="0" y="0"/>
                  </a:lnTo>
                  <a:lnTo>
                    <a:pt x="0" y="130045"/>
                  </a:lnTo>
                  <a:lnTo>
                    <a:pt x="1801737" y="130045"/>
                  </a:lnTo>
                  <a:lnTo>
                    <a:pt x="1801737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07908" y="3095073"/>
              <a:ext cx="1802130" cy="130175"/>
            </a:xfrm>
            <a:custGeom>
              <a:avLst/>
              <a:gdLst/>
              <a:ahLst/>
              <a:cxnLst/>
              <a:rect l="l" t="t" r="r" b="b"/>
              <a:pathLst>
                <a:path w="1802129" h="130175">
                  <a:moveTo>
                    <a:pt x="0" y="130045"/>
                  </a:moveTo>
                  <a:lnTo>
                    <a:pt x="1801737" y="130045"/>
                  </a:lnTo>
                  <a:lnTo>
                    <a:pt x="1801737" y="0"/>
                  </a:lnTo>
                  <a:lnTo>
                    <a:pt x="0" y="0"/>
                  </a:lnTo>
                  <a:lnTo>
                    <a:pt x="0" y="130045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16726" y="2547131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69">
                  <a:moveTo>
                    <a:pt x="0" y="0"/>
                  </a:moveTo>
                  <a:lnTo>
                    <a:pt x="0" y="204337"/>
                  </a:lnTo>
                </a:path>
              </a:pathLst>
            </a:custGeom>
            <a:ln w="92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07908" y="2751469"/>
              <a:ext cx="826769" cy="139700"/>
            </a:xfrm>
            <a:custGeom>
              <a:avLst/>
              <a:gdLst/>
              <a:ahLst/>
              <a:cxnLst/>
              <a:rect l="l" t="t" r="r" b="b"/>
              <a:pathLst>
                <a:path w="826770" h="139700">
                  <a:moveTo>
                    <a:pt x="826774" y="0"/>
                  </a:moveTo>
                  <a:lnTo>
                    <a:pt x="0" y="0"/>
                  </a:lnTo>
                  <a:lnTo>
                    <a:pt x="0" y="139290"/>
                  </a:lnTo>
                  <a:lnTo>
                    <a:pt x="826774" y="139290"/>
                  </a:lnTo>
                  <a:lnTo>
                    <a:pt x="826774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07908" y="2751469"/>
              <a:ext cx="826769" cy="139700"/>
            </a:xfrm>
            <a:custGeom>
              <a:avLst/>
              <a:gdLst/>
              <a:ahLst/>
              <a:cxnLst/>
              <a:rect l="l" t="t" r="r" b="b"/>
              <a:pathLst>
                <a:path w="826770" h="139700">
                  <a:moveTo>
                    <a:pt x="0" y="139290"/>
                  </a:moveTo>
                  <a:lnTo>
                    <a:pt x="826774" y="139290"/>
                  </a:lnTo>
                  <a:lnTo>
                    <a:pt x="826774" y="0"/>
                  </a:lnTo>
                  <a:lnTo>
                    <a:pt x="0" y="0"/>
                  </a:lnTo>
                  <a:lnTo>
                    <a:pt x="0" y="139290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16726" y="2212834"/>
              <a:ext cx="418465" cy="204470"/>
            </a:xfrm>
            <a:custGeom>
              <a:avLst/>
              <a:gdLst/>
              <a:ahLst/>
              <a:cxnLst/>
              <a:rect l="l" t="t" r="r" b="b"/>
              <a:pathLst>
                <a:path w="418464" h="204469">
                  <a:moveTo>
                    <a:pt x="0" y="0"/>
                  </a:moveTo>
                  <a:lnTo>
                    <a:pt x="0" y="204251"/>
                  </a:lnTo>
                </a:path>
                <a:path w="418464" h="204469">
                  <a:moveTo>
                    <a:pt x="418017" y="0"/>
                  </a:moveTo>
                  <a:lnTo>
                    <a:pt x="418017" y="204251"/>
                  </a:lnTo>
                </a:path>
              </a:pathLst>
            </a:custGeom>
            <a:ln w="92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07908" y="2417086"/>
              <a:ext cx="854710" cy="130175"/>
            </a:xfrm>
            <a:custGeom>
              <a:avLst/>
              <a:gdLst/>
              <a:ahLst/>
              <a:cxnLst/>
              <a:rect l="l" t="t" r="r" b="b"/>
              <a:pathLst>
                <a:path w="854710" h="130175">
                  <a:moveTo>
                    <a:pt x="854559" y="0"/>
                  </a:moveTo>
                  <a:lnTo>
                    <a:pt x="0" y="0"/>
                  </a:lnTo>
                  <a:lnTo>
                    <a:pt x="0" y="130045"/>
                  </a:lnTo>
                  <a:lnTo>
                    <a:pt x="854559" y="130045"/>
                  </a:lnTo>
                  <a:lnTo>
                    <a:pt x="854559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07908" y="2417086"/>
              <a:ext cx="854710" cy="130175"/>
            </a:xfrm>
            <a:custGeom>
              <a:avLst/>
              <a:gdLst/>
              <a:ahLst/>
              <a:cxnLst/>
              <a:rect l="l" t="t" r="r" b="b"/>
              <a:pathLst>
                <a:path w="854710" h="130175">
                  <a:moveTo>
                    <a:pt x="0" y="130045"/>
                  </a:moveTo>
                  <a:lnTo>
                    <a:pt x="854559" y="130045"/>
                  </a:lnTo>
                  <a:lnTo>
                    <a:pt x="854559" y="0"/>
                  </a:lnTo>
                  <a:lnTo>
                    <a:pt x="0" y="0"/>
                  </a:lnTo>
                  <a:lnTo>
                    <a:pt x="0" y="130045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07908" y="2082789"/>
              <a:ext cx="956944" cy="130175"/>
            </a:xfrm>
            <a:custGeom>
              <a:avLst/>
              <a:gdLst/>
              <a:ahLst/>
              <a:cxnLst/>
              <a:rect l="l" t="t" r="r" b="b"/>
              <a:pathLst>
                <a:path w="956945" h="130175">
                  <a:moveTo>
                    <a:pt x="956748" y="0"/>
                  </a:moveTo>
                  <a:lnTo>
                    <a:pt x="0" y="0"/>
                  </a:lnTo>
                  <a:lnTo>
                    <a:pt x="0" y="130045"/>
                  </a:lnTo>
                  <a:lnTo>
                    <a:pt x="956748" y="130045"/>
                  </a:lnTo>
                  <a:lnTo>
                    <a:pt x="956748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07908" y="2082789"/>
              <a:ext cx="956944" cy="130175"/>
            </a:xfrm>
            <a:custGeom>
              <a:avLst/>
              <a:gdLst/>
              <a:ahLst/>
              <a:cxnLst/>
              <a:rect l="l" t="t" r="r" b="b"/>
              <a:pathLst>
                <a:path w="956945" h="130175">
                  <a:moveTo>
                    <a:pt x="0" y="130045"/>
                  </a:moveTo>
                  <a:lnTo>
                    <a:pt x="956748" y="130045"/>
                  </a:lnTo>
                  <a:lnTo>
                    <a:pt x="956748" y="0"/>
                  </a:lnTo>
                  <a:lnTo>
                    <a:pt x="0" y="0"/>
                  </a:lnTo>
                  <a:lnTo>
                    <a:pt x="0" y="130045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70861" y="1980725"/>
              <a:ext cx="2099310" cy="1384300"/>
            </a:xfrm>
            <a:custGeom>
              <a:avLst/>
              <a:gdLst/>
              <a:ahLst/>
              <a:cxnLst/>
              <a:rect l="l" t="t" r="r" b="b"/>
              <a:pathLst>
                <a:path w="2099309" h="1384300">
                  <a:moveTo>
                    <a:pt x="37047" y="1346396"/>
                  </a:moveTo>
                  <a:lnTo>
                    <a:pt x="2089780" y="1346396"/>
                  </a:lnTo>
                </a:path>
                <a:path w="2099309" h="1384300">
                  <a:moveTo>
                    <a:pt x="37047" y="1383684"/>
                  </a:moveTo>
                  <a:lnTo>
                    <a:pt x="37047" y="1355641"/>
                  </a:lnTo>
                </a:path>
                <a:path w="2099309" h="1384300">
                  <a:moveTo>
                    <a:pt x="445865" y="1383684"/>
                  </a:moveTo>
                  <a:lnTo>
                    <a:pt x="445865" y="1355641"/>
                  </a:lnTo>
                </a:path>
                <a:path w="2099309" h="1384300">
                  <a:moveTo>
                    <a:pt x="863883" y="1383684"/>
                  </a:moveTo>
                  <a:lnTo>
                    <a:pt x="863883" y="1355641"/>
                  </a:lnTo>
                </a:path>
                <a:path w="2099309" h="1384300">
                  <a:moveTo>
                    <a:pt x="1272268" y="1383684"/>
                  </a:moveTo>
                  <a:lnTo>
                    <a:pt x="1272268" y="1355641"/>
                  </a:lnTo>
                </a:path>
                <a:path w="2099309" h="1384300">
                  <a:moveTo>
                    <a:pt x="1690286" y="1383684"/>
                  </a:moveTo>
                  <a:lnTo>
                    <a:pt x="1690286" y="1355641"/>
                  </a:lnTo>
                </a:path>
                <a:path w="2099309" h="1384300">
                  <a:moveTo>
                    <a:pt x="2099042" y="1383684"/>
                  </a:moveTo>
                  <a:lnTo>
                    <a:pt x="2099042" y="1355641"/>
                  </a:lnTo>
                </a:path>
                <a:path w="2099309" h="1384300">
                  <a:moveTo>
                    <a:pt x="37047" y="0"/>
                  </a:moveTo>
                  <a:lnTo>
                    <a:pt x="37047" y="1337151"/>
                  </a:lnTo>
                </a:path>
                <a:path w="2099309" h="1384300">
                  <a:moveTo>
                    <a:pt x="0" y="1346396"/>
                  </a:moveTo>
                  <a:lnTo>
                    <a:pt x="27785" y="1346396"/>
                  </a:lnTo>
                </a:path>
                <a:path w="2099309" h="1384300">
                  <a:moveTo>
                    <a:pt x="0" y="1012037"/>
                  </a:moveTo>
                  <a:lnTo>
                    <a:pt x="27785" y="1012037"/>
                  </a:lnTo>
                </a:path>
                <a:path w="2099309" h="1384300">
                  <a:moveTo>
                    <a:pt x="0" y="668471"/>
                  </a:moveTo>
                  <a:lnTo>
                    <a:pt x="27785" y="668471"/>
                  </a:lnTo>
                </a:path>
                <a:path w="2099309" h="1384300">
                  <a:moveTo>
                    <a:pt x="0" y="334420"/>
                  </a:moveTo>
                  <a:lnTo>
                    <a:pt x="27785" y="334420"/>
                  </a:lnTo>
                </a:path>
                <a:path w="2099309" h="1384300">
                  <a:moveTo>
                    <a:pt x="0" y="0"/>
                  </a:moveTo>
                  <a:lnTo>
                    <a:pt x="27785" y="0"/>
                  </a:lnTo>
                </a:path>
              </a:pathLst>
            </a:custGeom>
            <a:ln w="92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351273" y="1831975"/>
            <a:ext cx="3362325" cy="2108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2498090" algn="r">
              <a:lnSpc>
                <a:spcPct val="100000"/>
              </a:lnSpc>
              <a:spcBef>
                <a:spcPts val="815"/>
              </a:spcBef>
            </a:pPr>
            <a:r>
              <a:rPr sz="850" b="1" spc="10" dirty="0">
                <a:latin typeface="Tahoma"/>
                <a:cs typeface="Tahoma"/>
              </a:rPr>
              <a:t>Boeing</a:t>
            </a:r>
            <a:r>
              <a:rPr sz="850" b="1" dirty="0">
                <a:latin typeface="Tahoma"/>
                <a:cs typeface="Tahoma"/>
              </a:rPr>
              <a:t> </a:t>
            </a:r>
            <a:r>
              <a:rPr sz="850" b="1" spc="30" dirty="0">
                <a:latin typeface="Tahoma"/>
                <a:cs typeface="Tahoma"/>
              </a:rPr>
              <a:t>777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ahoma"/>
              <a:cs typeface="Tahoma"/>
            </a:endParaRPr>
          </a:p>
          <a:p>
            <a:pPr marR="2498090" algn="r">
              <a:lnSpc>
                <a:spcPct val="100000"/>
              </a:lnSpc>
            </a:pPr>
            <a:r>
              <a:rPr sz="850" b="1" spc="10" dirty="0">
                <a:latin typeface="Tahoma"/>
                <a:cs typeface="Tahoma"/>
              </a:rPr>
              <a:t>Boeing</a:t>
            </a:r>
            <a:r>
              <a:rPr sz="850" b="1" dirty="0">
                <a:latin typeface="Tahoma"/>
                <a:cs typeface="Tahoma"/>
              </a:rPr>
              <a:t> </a:t>
            </a:r>
            <a:r>
              <a:rPr sz="850" b="1" spc="30" dirty="0">
                <a:latin typeface="Tahoma"/>
                <a:cs typeface="Tahoma"/>
              </a:rPr>
              <a:t>747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Tahoma"/>
              <a:cs typeface="Tahoma"/>
            </a:endParaRPr>
          </a:p>
          <a:p>
            <a:pPr marL="320040" marR="2494280" indent="8890">
              <a:lnSpc>
                <a:spcPct val="107500"/>
              </a:lnSpc>
            </a:pPr>
            <a:r>
              <a:rPr sz="850" b="1" dirty="0">
                <a:latin typeface="Tahoma"/>
                <a:cs typeface="Tahoma"/>
              </a:rPr>
              <a:t>B</a:t>
            </a:r>
            <a:r>
              <a:rPr sz="850" b="1" spc="75" dirty="0">
                <a:latin typeface="Tahoma"/>
                <a:cs typeface="Tahoma"/>
              </a:rPr>
              <a:t>A</a:t>
            </a:r>
            <a:r>
              <a:rPr sz="850" b="1" spc="15" dirty="0">
                <a:latin typeface="Tahoma"/>
                <a:cs typeface="Tahoma"/>
              </a:rPr>
              <a:t>C/</a:t>
            </a:r>
            <a:r>
              <a:rPr sz="850" b="1" spc="40" dirty="0">
                <a:latin typeface="Tahoma"/>
                <a:cs typeface="Tahoma"/>
              </a:rPr>
              <a:t>S</a:t>
            </a:r>
            <a:r>
              <a:rPr sz="850" b="1" spc="35" dirty="0">
                <a:latin typeface="Tahoma"/>
                <a:cs typeface="Tahoma"/>
              </a:rPr>
              <a:t>u</a:t>
            </a:r>
            <a:r>
              <a:rPr sz="850" b="1" spc="10" dirty="0">
                <a:latin typeface="Tahoma"/>
                <a:cs typeface="Tahoma"/>
              </a:rPr>
              <a:t>d  </a:t>
            </a:r>
            <a:r>
              <a:rPr sz="850" b="1" spc="15" dirty="0">
                <a:latin typeface="Tahoma"/>
                <a:cs typeface="Tahoma"/>
              </a:rPr>
              <a:t>C</a:t>
            </a:r>
            <a:r>
              <a:rPr sz="850" b="1" spc="55" dirty="0">
                <a:latin typeface="Tahoma"/>
                <a:cs typeface="Tahoma"/>
              </a:rPr>
              <a:t>o</a:t>
            </a:r>
            <a:r>
              <a:rPr sz="850" b="1" spc="35" dirty="0">
                <a:latin typeface="Tahoma"/>
                <a:cs typeface="Tahoma"/>
              </a:rPr>
              <a:t>n</a:t>
            </a:r>
            <a:r>
              <a:rPr sz="850" b="1" spc="-15" dirty="0">
                <a:latin typeface="Tahoma"/>
                <a:cs typeface="Tahoma"/>
              </a:rPr>
              <a:t>c</a:t>
            </a:r>
            <a:r>
              <a:rPr sz="850" b="1" spc="55" dirty="0">
                <a:latin typeface="Tahoma"/>
                <a:cs typeface="Tahoma"/>
              </a:rPr>
              <a:t>o</a:t>
            </a:r>
            <a:r>
              <a:rPr sz="850" b="1" spc="-10" dirty="0">
                <a:latin typeface="Tahoma"/>
                <a:cs typeface="Tahoma"/>
              </a:rPr>
              <a:t>r</a:t>
            </a:r>
            <a:r>
              <a:rPr sz="850" b="1" spc="45" dirty="0">
                <a:latin typeface="Tahoma"/>
                <a:cs typeface="Tahoma"/>
              </a:rPr>
              <a:t>d</a:t>
            </a:r>
            <a:r>
              <a:rPr sz="850" b="1" spc="15" dirty="0">
                <a:latin typeface="Tahoma"/>
                <a:cs typeface="Tahoma"/>
              </a:rPr>
              <a:t>e</a:t>
            </a:r>
            <a:endParaRPr sz="850">
              <a:latin typeface="Tahoma"/>
              <a:cs typeface="Tahoma"/>
            </a:endParaRPr>
          </a:p>
          <a:p>
            <a:pPr marL="375920" marR="2493645" indent="-213995">
              <a:lnSpc>
                <a:spcPct val="107500"/>
              </a:lnSpc>
              <a:spcBef>
                <a:spcPts val="440"/>
              </a:spcBef>
            </a:pPr>
            <a:r>
              <a:rPr sz="850" b="1" spc="15" dirty="0">
                <a:latin typeface="Tahoma"/>
                <a:cs typeface="Tahoma"/>
              </a:rPr>
              <a:t>Douglas</a:t>
            </a:r>
            <a:r>
              <a:rPr sz="850" b="1" spc="-30" dirty="0">
                <a:latin typeface="Tahoma"/>
                <a:cs typeface="Tahoma"/>
              </a:rPr>
              <a:t> </a:t>
            </a:r>
            <a:r>
              <a:rPr sz="850" b="1" spc="10" dirty="0">
                <a:latin typeface="Tahoma"/>
                <a:cs typeface="Tahoma"/>
              </a:rPr>
              <a:t>DC- </a:t>
            </a:r>
            <a:r>
              <a:rPr sz="850" b="1" spc="-235" dirty="0">
                <a:latin typeface="Tahoma"/>
                <a:cs typeface="Tahoma"/>
              </a:rPr>
              <a:t> </a:t>
            </a:r>
            <a:r>
              <a:rPr sz="850" b="1" spc="20" dirty="0">
                <a:latin typeface="Tahoma"/>
                <a:cs typeface="Tahoma"/>
              </a:rPr>
              <a:t>8-50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850">
              <a:latin typeface="Tahoma"/>
              <a:cs typeface="Tahoma"/>
            </a:endParaRPr>
          </a:p>
          <a:p>
            <a:pPr marL="914400">
              <a:lnSpc>
                <a:spcPct val="100000"/>
              </a:lnSpc>
              <a:tabLst>
                <a:tab pos="1211580" algn="l"/>
              </a:tabLst>
            </a:pPr>
            <a:r>
              <a:rPr sz="850" b="1" spc="15" dirty="0">
                <a:latin typeface="Tahoma"/>
                <a:cs typeface="Tahoma"/>
              </a:rPr>
              <a:t>0	</a:t>
            </a:r>
            <a:r>
              <a:rPr sz="850" b="1" spc="35" dirty="0">
                <a:latin typeface="Tahoma"/>
                <a:cs typeface="Tahoma"/>
              </a:rPr>
              <a:t>2000  </a:t>
            </a:r>
            <a:r>
              <a:rPr sz="850" b="1" spc="145" dirty="0">
                <a:latin typeface="Tahoma"/>
                <a:cs typeface="Tahoma"/>
              </a:rPr>
              <a:t> </a:t>
            </a:r>
            <a:r>
              <a:rPr sz="850" b="1" spc="35" dirty="0">
                <a:latin typeface="Tahoma"/>
                <a:cs typeface="Tahoma"/>
              </a:rPr>
              <a:t>4000  </a:t>
            </a:r>
            <a:r>
              <a:rPr sz="850" b="1" spc="70" dirty="0">
                <a:latin typeface="Tahoma"/>
                <a:cs typeface="Tahoma"/>
              </a:rPr>
              <a:t> </a:t>
            </a:r>
            <a:r>
              <a:rPr sz="850" b="1" spc="35" dirty="0">
                <a:latin typeface="Tahoma"/>
                <a:cs typeface="Tahoma"/>
              </a:rPr>
              <a:t>6000  </a:t>
            </a:r>
            <a:r>
              <a:rPr sz="850" b="1" spc="145" dirty="0">
                <a:latin typeface="Tahoma"/>
                <a:cs typeface="Tahoma"/>
              </a:rPr>
              <a:t> </a:t>
            </a:r>
            <a:r>
              <a:rPr sz="850" b="1" spc="35" dirty="0">
                <a:latin typeface="Tahoma"/>
                <a:cs typeface="Tahoma"/>
              </a:rPr>
              <a:t>8000 </a:t>
            </a:r>
            <a:r>
              <a:rPr sz="850" b="1" spc="65" dirty="0">
                <a:latin typeface="Tahoma"/>
                <a:cs typeface="Tahoma"/>
              </a:rPr>
              <a:t> </a:t>
            </a:r>
            <a:r>
              <a:rPr sz="850" b="1" spc="40" dirty="0">
                <a:latin typeface="Tahoma"/>
                <a:cs typeface="Tahoma"/>
              </a:rPr>
              <a:t>10000</a:t>
            </a:r>
            <a:endParaRPr sz="85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42204" y="3726498"/>
            <a:ext cx="74930" cy="74295"/>
            <a:chOff x="5642204" y="3726498"/>
            <a:chExt cx="74930" cy="74295"/>
          </a:xfrm>
        </p:grpSpPr>
        <p:sp>
          <p:nvSpPr>
            <p:cNvPr id="47" name="object 47"/>
            <p:cNvSpPr/>
            <p:nvPr/>
          </p:nvSpPr>
          <p:spPr>
            <a:xfrm>
              <a:off x="5646830" y="3731125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5141" y="0"/>
                  </a:moveTo>
                  <a:lnTo>
                    <a:pt x="0" y="0"/>
                  </a:lnTo>
                  <a:lnTo>
                    <a:pt x="0" y="65022"/>
                  </a:lnTo>
                  <a:lnTo>
                    <a:pt x="65141" y="65022"/>
                  </a:lnTo>
                  <a:lnTo>
                    <a:pt x="65141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46830" y="3731125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65022"/>
                  </a:moveTo>
                  <a:lnTo>
                    <a:pt x="65141" y="65022"/>
                  </a:lnTo>
                  <a:lnTo>
                    <a:pt x="65141" y="0"/>
                  </a:lnTo>
                  <a:lnTo>
                    <a:pt x="0" y="0"/>
                  </a:lnTo>
                  <a:lnTo>
                    <a:pt x="0" y="65022"/>
                  </a:lnTo>
                  <a:close/>
                </a:path>
              </a:pathLst>
            </a:custGeom>
            <a:ln w="92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600521" y="3675343"/>
            <a:ext cx="1458595" cy="177165"/>
          </a:xfrm>
          <a:prstGeom prst="rect">
            <a:avLst/>
          </a:prstGeom>
          <a:ln w="924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75"/>
              </a:spcBef>
            </a:pPr>
            <a:r>
              <a:rPr sz="850" b="1" dirty="0">
                <a:latin typeface="Tahoma"/>
                <a:cs typeface="Tahoma"/>
              </a:rPr>
              <a:t>Cruising</a:t>
            </a:r>
            <a:r>
              <a:rPr sz="850" b="1" spc="50" dirty="0">
                <a:latin typeface="Tahoma"/>
                <a:cs typeface="Tahoma"/>
              </a:rPr>
              <a:t> </a:t>
            </a:r>
            <a:r>
              <a:rPr sz="850" b="1" spc="25" dirty="0">
                <a:latin typeface="Tahoma"/>
                <a:cs typeface="Tahoma"/>
              </a:rPr>
              <a:t>Range</a:t>
            </a:r>
            <a:r>
              <a:rPr sz="850" b="1" spc="10" dirty="0">
                <a:latin typeface="Tahoma"/>
                <a:cs typeface="Tahoma"/>
              </a:rPr>
              <a:t> </a:t>
            </a:r>
            <a:r>
              <a:rPr sz="850" b="1" spc="-15" dirty="0">
                <a:latin typeface="Tahoma"/>
                <a:cs typeface="Tahoma"/>
              </a:rPr>
              <a:t>(miles)</a:t>
            </a:r>
            <a:endParaRPr sz="85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763683" y="4204749"/>
            <a:ext cx="2006600" cy="1393825"/>
            <a:chOff x="1763683" y="4204749"/>
            <a:chExt cx="2006600" cy="1393825"/>
          </a:xfrm>
        </p:grpSpPr>
        <p:sp>
          <p:nvSpPr>
            <p:cNvPr id="51" name="object 51"/>
            <p:cNvSpPr/>
            <p:nvPr/>
          </p:nvSpPr>
          <p:spPr>
            <a:xfrm>
              <a:off x="2455889" y="4209511"/>
              <a:ext cx="659765" cy="1337310"/>
            </a:xfrm>
            <a:custGeom>
              <a:avLst/>
              <a:gdLst/>
              <a:ahLst/>
              <a:cxnLst/>
              <a:rect l="l" t="t" r="r" b="b"/>
              <a:pathLst>
                <a:path w="659764" h="1337310">
                  <a:moveTo>
                    <a:pt x="0" y="1244394"/>
                  </a:moveTo>
                  <a:lnTo>
                    <a:pt x="0" y="1337151"/>
                  </a:lnTo>
                </a:path>
                <a:path w="659764" h="1337310">
                  <a:moveTo>
                    <a:pt x="0" y="0"/>
                  </a:moveTo>
                  <a:lnTo>
                    <a:pt x="0" y="102064"/>
                  </a:lnTo>
                </a:path>
                <a:path w="659764" h="1337310">
                  <a:moveTo>
                    <a:pt x="659353" y="0"/>
                  </a:moveTo>
                  <a:lnTo>
                    <a:pt x="659353" y="770744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65335" y="4209511"/>
              <a:ext cx="0" cy="1337310"/>
            </a:xfrm>
            <a:custGeom>
              <a:avLst/>
              <a:gdLst/>
              <a:ahLst/>
              <a:cxnLst/>
              <a:rect l="l" t="t" r="r" b="b"/>
              <a:pathLst>
                <a:path h="1337310">
                  <a:moveTo>
                    <a:pt x="0" y="0"/>
                  </a:moveTo>
                  <a:lnTo>
                    <a:pt x="0" y="1337151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05787" y="4204893"/>
              <a:ext cx="1964689" cy="1342390"/>
            </a:xfrm>
            <a:custGeom>
              <a:avLst/>
              <a:gdLst/>
              <a:ahLst/>
              <a:cxnLst/>
              <a:rect l="l" t="t" r="r" b="b"/>
              <a:pathLst>
                <a:path w="1964689" h="1342389">
                  <a:moveTo>
                    <a:pt x="1950275" y="0"/>
                  </a:moveTo>
                  <a:lnTo>
                    <a:pt x="0" y="0"/>
                  </a:lnTo>
                  <a:lnTo>
                    <a:pt x="0" y="9245"/>
                  </a:lnTo>
                  <a:lnTo>
                    <a:pt x="1950275" y="9245"/>
                  </a:lnTo>
                  <a:lnTo>
                    <a:pt x="1950275" y="0"/>
                  </a:lnTo>
                  <a:close/>
                </a:path>
                <a:path w="1964689" h="1342389">
                  <a:moveTo>
                    <a:pt x="1964169" y="4622"/>
                  </a:moveTo>
                  <a:lnTo>
                    <a:pt x="1954911" y="4622"/>
                  </a:lnTo>
                  <a:lnTo>
                    <a:pt x="1954911" y="1341780"/>
                  </a:lnTo>
                  <a:lnTo>
                    <a:pt x="1964169" y="1341780"/>
                  </a:lnTo>
                  <a:lnTo>
                    <a:pt x="1964169" y="4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15242" y="5119546"/>
              <a:ext cx="0" cy="427355"/>
            </a:xfrm>
            <a:custGeom>
              <a:avLst/>
              <a:gdLst/>
              <a:ahLst/>
              <a:cxnLst/>
              <a:rect l="l" t="t" r="r" b="b"/>
              <a:pathLst>
                <a:path h="427354">
                  <a:moveTo>
                    <a:pt x="0" y="0"/>
                  </a:moveTo>
                  <a:lnTo>
                    <a:pt x="0" y="427116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01164" y="4218762"/>
              <a:ext cx="1964689" cy="1342390"/>
            </a:xfrm>
            <a:custGeom>
              <a:avLst/>
              <a:gdLst/>
              <a:ahLst/>
              <a:cxnLst/>
              <a:rect l="l" t="t" r="r" b="b"/>
              <a:pathLst>
                <a:path w="1964689" h="1342389">
                  <a:moveTo>
                    <a:pt x="9258" y="0"/>
                  </a:moveTo>
                  <a:lnTo>
                    <a:pt x="0" y="0"/>
                  </a:lnTo>
                  <a:lnTo>
                    <a:pt x="0" y="1337157"/>
                  </a:lnTo>
                  <a:lnTo>
                    <a:pt x="9258" y="1337157"/>
                  </a:lnTo>
                  <a:lnTo>
                    <a:pt x="9258" y="0"/>
                  </a:lnTo>
                  <a:close/>
                </a:path>
                <a:path w="1964689" h="1342389">
                  <a:moveTo>
                    <a:pt x="1964169" y="1332534"/>
                  </a:moveTo>
                  <a:lnTo>
                    <a:pt x="13881" y="1332534"/>
                  </a:lnTo>
                  <a:lnTo>
                    <a:pt x="13881" y="1341780"/>
                  </a:lnTo>
                  <a:lnTo>
                    <a:pt x="1964169" y="1341780"/>
                  </a:lnTo>
                  <a:lnTo>
                    <a:pt x="1964169" y="1332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455889" y="5119546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0"/>
                  </a:moveTo>
                  <a:lnTo>
                    <a:pt x="0" y="204313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05796" y="5323860"/>
              <a:ext cx="715010" cy="130175"/>
            </a:xfrm>
            <a:custGeom>
              <a:avLst/>
              <a:gdLst/>
              <a:ahLst/>
              <a:cxnLst/>
              <a:rect l="l" t="t" r="r" b="b"/>
              <a:pathLst>
                <a:path w="715010" h="130175">
                  <a:moveTo>
                    <a:pt x="714916" y="0"/>
                  </a:moveTo>
                  <a:lnTo>
                    <a:pt x="0" y="0"/>
                  </a:lnTo>
                  <a:lnTo>
                    <a:pt x="0" y="130045"/>
                  </a:lnTo>
                  <a:lnTo>
                    <a:pt x="714916" y="130045"/>
                  </a:lnTo>
                  <a:lnTo>
                    <a:pt x="714916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805796" y="5323860"/>
              <a:ext cx="715010" cy="130175"/>
            </a:xfrm>
            <a:custGeom>
              <a:avLst/>
              <a:gdLst/>
              <a:ahLst/>
              <a:cxnLst/>
              <a:rect l="l" t="t" r="r" b="b"/>
              <a:pathLst>
                <a:path w="715010" h="130175">
                  <a:moveTo>
                    <a:pt x="0" y="130045"/>
                  </a:moveTo>
                  <a:lnTo>
                    <a:pt x="714916" y="130045"/>
                  </a:lnTo>
                  <a:lnTo>
                    <a:pt x="714916" y="0"/>
                  </a:lnTo>
                  <a:lnTo>
                    <a:pt x="0" y="0"/>
                  </a:lnTo>
                  <a:lnTo>
                    <a:pt x="0" y="130045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55889" y="4775918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0"/>
                  </a:moveTo>
                  <a:lnTo>
                    <a:pt x="0" y="204337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05796" y="4980256"/>
              <a:ext cx="1764664" cy="139700"/>
            </a:xfrm>
            <a:custGeom>
              <a:avLst/>
              <a:gdLst/>
              <a:ahLst/>
              <a:cxnLst/>
              <a:rect l="l" t="t" r="r" b="b"/>
              <a:pathLst>
                <a:path w="1764664" h="139700">
                  <a:moveTo>
                    <a:pt x="1764448" y="0"/>
                  </a:moveTo>
                  <a:lnTo>
                    <a:pt x="0" y="0"/>
                  </a:lnTo>
                  <a:lnTo>
                    <a:pt x="0" y="139290"/>
                  </a:lnTo>
                  <a:lnTo>
                    <a:pt x="1764448" y="139290"/>
                  </a:lnTo>
                  <a:lnTo>
                    <a:pt x="1764448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05796" y="4980256"/>
              <a:ext cx="1764664" cy="139700"/>
            </a:xfrm>
            <a:custGeom>
              <a:avLst/>
              <a:gdLst/>
              <a:ahLst/>
              <a:cxnLst/>
              <a:rect l="l" t="t" r="r" b="b"/>
              <a:pathLst>
                <a:path w="1764664" h="139700">
                  <a:moveTo>
                    <a:pt x="0" y="139290"/>
                  </a:moveTo>
                  <a:lnTo>
                    <a:pt x="1764448" y="139290"/>
                  </a:lnTo>
                  <a:lnTo>
                    <a:pt x="1764448" y="0"/>
                  </a:lnTo>
                  <a:lnTo>
                    <a:pt x="0" y="0"/>
                  </a:lnTo>
                  <a:lnTo>
                    <a:pt x="0" y="139290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55889" y="4441621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0"/>
                  </a:moveTo>
                  <a:lnTo>
                    <a:pt x="0" y="204251"/>
                  </a:lnTo>
                </a:path>
              </a:pathLst>
            </a:custGeom>
            <a:ln w="9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05796" y="4645873"/>
              <a:ext cx="798830" cy="130175"/>
            </a:xfrm>
            <a:custGeom>
              <a:avLst/>
              <a:gdLst/>
              <a:ahLst/>
              <a:cxnLst/>
              <a:rect l="l" t="t" r="r" b="b"/>
              <a:pathLst>
                <a:path w="798830" h="130175">
                  <a:moveTo>
                    <a:pt x="798570" y="0"/>
                  </a:moveTo>
                  <a:lnTo>
                    <a:pt x="0" y="0"/>
                  </a:lnTo>
                  <a:lnTo>
                    <a:pt x="0" y="130045"/>
                  </a:lnTo>
                  <a:lnTo>
                    <a:pt x="798570" y="130045"/>
                  </a:lnTo>
                  <a:lnTo>
                    <a:pt x="798570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805796" y="4645873"/>
              <a:ext cx="798830" cy="130175"/>
            </a:xfrm>
            <a:custGeom>
              <a:avLst/>
              <a:gdLst/>
              <a:ahLst/>
              <a:cxnLst/>
              <a:rect l="l" t="t" r="r" b="b"/>
              <a:pathLst>
                <a:path w="798830" h="130175">
                  <a:moveTo>
                    <a:pt x="0" y="130045"/>
                  </a:moveTo>
                  <a:lnTo>
                    <a:pt x="798570" y="130045"/>
                  </a:lnTo>
                  <a:lnTo>
                    <a:pt x="798570" y="0"/>
                  </a:lnTo>
                  <a:lnTo>
                    <a:pt x="0" y="0"/>
                  </a:lnTo>
                  <a:lnTo>
                    <a:pt x="0" y="130045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05796" y="4311575"/>
              <a:ext cx="798830" cy="130175"/>
            </a:xfrm>
            <a:custGeom>
              <a:avLst/>
              <a:gdLst/>
              <a:ahLst/>
              <a:cxnLst/>
              <a:rect l="l" t="t" r="r" b="b"/>
              <a:pathLst>
                <a:path w="798830" h="130175">
                  <a:moveTo>
                    <a:pt x="798570" y="0"/>
                  </a:moveTo>
                  <a:lnTo>
                    <a:pt x="0" y="0"/>
                  </a:lnTo>
                  <a:lnTo>
                    <a:pt x="0" y="130045"/>
                  </a:lnTo>
                  <a:lnTo>
                    <a:pt x="798570" y="130045"/>
                  </a:lnTo>
                  <a:lnTo>
                    <a:pt x="798570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805796" y="4311575"/>
              <a:ext cx="798830" cy="130175"/>
            </a:xfrm>
            <a:custGeom>
              <a:avLst/>
              <a:gdLst/>
              <a:ahLst/>
              <a:cxnLst/>
              <a:rect l="l" t="t" r="r" b="b"/>
              <a:pathLst>
                <a:path w="798830" h="130175">
                  <a:moveTo>
                    <a:pt x="0" y="130045"/>
                  </a:moveTo>
                  <a:lnTo>
                    <a:pt x="798570" y="130045"/>
                  </a:lnTo>
                  <a:lnTo>
                    <a:pt x="798570" y="0"/>
                  </a:lnTo>
                  <a:lnTo>
                    <a:pt x="0" y="0"/>
                  </a:lnTo>
                  <a:lnTo>
                    <a:pt x="0" y="130045"/>
                  </a:lnTo>
                  <a:close/>
                </a:path>
              </a:pathLst>
            </a:custGeom>
            <a:ln w="92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68445" y="4209511"/>
              <a:ext cx="1997075" cy="1384300"/>
            </a:xfrm>
            <a:custGeom>
              <a:avLst/>
              <a:gdLst/>
              <a:ahLst/>
              <a:cxnLst/>
              <a:rect l="l" t="t" r="r" b="b"/>
              <a:pathLst>
                <a:path w="1997075" h="1384300">
                  <a:moveTo>
                    <a:pt x="37350" y="1346396"/>
                  </a:moveTo>
                  <a:lnTo>
                    <a:pt x="1987628" y="1346396"/>
                  </a:lnTo>
                </a:path>
                <a:path w="1997075" h="1384300">
                  <a:moveTo>
                    <a:pt x="37350" y="1383684"/>
                  </a:moveTo>
                  <a:lnTo>
                    <a:pt x="37350" y="1355641"/>
                  </a:lnTo>
                </a:path>
                <a:path w="1997075" h="1384300">
                  <a:moveTo>
                    <a:pt x="687443" y="1383684"/>
                  </a:moveTo>
                  <a:lnTo>
                    <a:pt x="687443" y="1355641"/>
                  </a:lnTo>
                </a:path>
                <a:path w="1997075" h="1384300">
                  <a:moveTo>
                    <a:pt x="1346796" y="1383684"/>
                  </a:moveTo>
                  <a:lnTo>
                    <a:pt x="1346796" y="1355641"/>
                  </a:lnTo>
                </a:path>
                <a:path w="1997075" h="1384300">
                  <a:moveTo>
                    <a:pt x="1996889" y="1383684"/>
                  </a:moveTo>
                  <a:lnTo>
                    <a:pt x="1996889" y="1355641"/>
                  </a:lnTo>
                </a:path>
                <a:path w="1997075" h="1384300">
                  <a:moveTo>
                    <a:pt x="37350" y="0"/>
                  </a:moveTo>
                  <a:lnTo>
                    <a:pt x="37350" y="1337151"/>
                  </a:lnTo>
                </a:path>
                <a:path w="1997075" h="1384300">
                  <a:moveTo>
                    <a:pt x="0" y="1346396"/>
                  </a:moveTo>
                  <a:lnTo>
                    <a:pt x="27781" y="1346396"/>
                  </a:lnTo>
                </a:path>
                <a:path w="1997075" h="1384300">
                  <a:moveTo>
                    <a:pt x="0" y="1012037"/>
                  </a:moveTo>
                  <a:lnTo>
                    <a:pt x="27781" y="1012037"/>
                  </a:lnTo>
                </a:path>
                <a:path w="1997075" h="1384300">
                  <a:moveTo>
                    <a:pt x="0" y="668471"/>
                  </a:moveTo>
                  <a:lnTo>
                    <a:pt x="27781" y="668471"/>
                  </a:lnTo>
                </a:path>
                <a:path w="1997075" h="1384300">
                  <a:moveTo>
                    <a:pt x="0" y="334420"/>
                  </a:moveTo>
                  <a:lnTo>
                    <a:pt x="27781" y="334420"/>
                  </a:lnTo>
                </a:path>
                <a:path w="1997075" h="1384300">
                  <a:moveTo>
                    <a:pt x="0" y="0"/>
                  </a:moveTo>
                  <a:lnTo>
                    <a:pt x="27781" y="0"/>
                  </a:lnTo>
                </a:path>
              </a:pathLst>
            </a:custGeom>
            <a:ln w="92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763815" y="5631343"/>
            <a:ext cx="8445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850" b="1" spc="15" dirty="0">
                <a:latin typeface="Tahoma"/>
                <a:cs typeface="Tahoma"/>
              </a:rPr>
              <a:t>0</a:t>
            </a:r>
            <a:endParaRPr sz="850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339823" y="5631343"/>
            <a:ext cx="9328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621665" algn="l"/>
              </a:tabLst>
            </a:pPr>
            <a:r>
              <a:rPr sz="850" b="1" spc="40" dirty="0">
                <a:latin typeface="Tahoma"/>
                <a:cs typeface="Tahoma"/>
              </a:rPr>
              <a:t>50</a:t>
            </a:r>
            <a:r>
              <a:rPr sz="850" b="1" spc="15" dirty="0">
                <a:latin typeface="Tahoma"/>
                <a:cs typeface="Tahoma"/>
              </a:rPr>
              <a:t>0</a:t>
            </a:r>
            <a:r>
              <a:rPr sz="850" b="1" dirty="0">
                <a:latin typeface="Tahoma"/>
                <a:cs typeface="Tahoma"/>
              </a:rPr>
              <a:t>	</a:t>
            </a:r>
            <a:r>
              <a:rPr sz="850" b="1" spc="40" dirty="0">
                <a:latin typeface="Tahoma"/>
                <a:cs typeface="Tahoma"/>
              </a:rPr>
              <a:t>1000</a:t>
            </a:r>
            <a:endParaRPr sz="85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612227" y="5631343"/>
            <a:ext cx="3105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850" b="1" spc="40" dirty="0">
                <a:latin typeface="Tahoma"/>
                <a:cs typeface="Tahoma"/>
              </a:rPr>
              <a:t>1500</a:t>
            </a:r>
            <a:endParaRPr sz="85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58159" y="4294191"/>
            <a:ext cx="664210" cy="1236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9525" algn="r">
              <a:lnSpc>
                <a:spcPct val="100000"/>
              </a:lnSpc>
              <a:spcBef>
                <a:spcPts val="125"/>
              </a:spcBef>
            </a:pPr>
            <a:r>
              <a:rPr sz="850" b="1" spc="10" dirty="0">
                <a:latin typeface="Tahoma"/>
                <a:cs typeface="Tahoma"/>
              </a:rPr>
              <a:t>Boeing</a:t>
            </a:r>
            <a:r>
              <a:rPr sz="850" b="1" dirty="0">
                <a:latin typeface="Tahoma"/>
                <a:cs typeface="Tahoma"/>
              </a:rPr>
              <a:t> </a:t>
            </a:r>
            <a:r>
              <a:rPr sz="850" b="1" spc="30" dirty="0">
                <a:latin typeface="Tahoma"/>
                <a:cs typeface="Tahoma"/>
              </a:rPr>
              <a:t>777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ahoma"/>
              <a:cs typeface="Tahoma"/>
            </a:endParaRPr>
          </a:p>
          <a:p>
            <a:pPr marR="9525" algn="r">
              <a:lnSpc>
                <a:spcPct val="100000"/>
              </a:lnSpc>
            </a:pPr>
            <a:r>
              <a:rPr sz="850" b="1" spc="10" dirty="0">
                <a:latin typeface="Tahoma"/>
                <a:cs typeface="Tahoma"/>
              </a:rPr>
              <a:t>Boeing</a:t>
            </a:r>
            <a:r>
              <a:rPr sz="850" b="1" dirty="0">
                <a:latin typeface="Tahoma"/>
                <a:cs typeface="Tahoma"/>
              </a:rPr>
              <a:t> </a:t>
            </a:r>
            <a:r>
              <a:rPr sz="850" b="1" spc="30" dirty="0">
                <a:latin typeface="Tahoma"/>
                <a:cs typeface="Tahoma"/>
              </a:rPr>
              <a:t>747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850">
              <a:latin typeface="Tahoma"/>
              <a:cs typeface="Tahoma"/>
            </a:endParaRPr>
          </a:p>
          <a:p>
            <a:pPr marL="111125" marR="5080" indent="8890">
              <a:lnSpc>
                <a:spcPct val="107500"/>
              </a:lnSpc>
            </a:pPr>
            <a:r>
              <a:rPr sz="850" b="1" dirty="0">
                <a:latin typeface="Tahoma"/>
                <a:cs typeface="Tahoma"/>
              </a:rPr>
              <a:t>B</a:t>
            </a:r>
            <a:r>
              <a:rPr sz="850" b="1" spc="75" dirty="0">
                <a:latin typeface="Tahoma"/>
                <a:cs typeface="Tahoma"/>
              </a:rPr>
              <a:t>A</a:t>
            </a:r>
            <a:r>
              <a:rPr sz="850" b="1" spc="10" dirty="0">
                <a:latin typeface="Tahoma"/>
                <a:cs typeface="Tahoma"/>
              </a:rPr>
              <a:t>C</a:t>
            </a:r>
            <a:r>
              <a:rPr sz="850" b="1" spc="15" dirty="0">
                <a:latin typeface="Tahoma"/>
                <a:cs typeface="Tahoma"/>
              </a:rPr>
              <a:t>/</a:t>
            </a:r>
            <a:r>
              <a:rPr sz="850" b="1" spc="40" dirty="0">
                <a:latin typeface="Tahoma"/>
                <a:cs typeface="Tahoma"/>
              </a:rPr>
              <a:t>S</a:t>
            </a:r>
            <a:r>
              <a:rPr sz="850" b="1" spc="35" dirty="0">
                <a:latin typeface="Tahoma"/>
                <a:cs typeface="Tahoma"/>
              </a:rPr>
              <a:t>u</a:t>
            </a:r>
            <a:r>
              <a:rPr sz="850" b="1" spc="10" dirty="0">
                <a:latin typeface="Tahoma"/>
                <a:cs typeface="Tahoma"/>
              </a:rPr>
              <a:t>d  C</a:t>
            </a:r>
            <a:r>
              <a:rPr sz="850" b="1" spc="55" dirty="0">
                <a:latin typeface="Tahoma"/>
                <a:cs typeface="Tahoma"/>
              </a:rPr>
              <a:t>o</a:t>
            </a:r>
            <a:r>
              <a:rPr sz="850" b="1" spc="35" dirty="0">
                <a:latin typeface="Tahoma"/>
                <a:cs typeface="Tahoma"/>
              </a:rPr>
              <a:t>n</a:t>
            </a:r>
            <a:r>
              <a:rPr sz="850" b="1" spc="-10" dirty="0">
                <a:latin typeface="Tahoma"/>
                <a:cs typeface="Tahoma"/>
              </a:rPr>
              <a:t>c</a:t>
            </a:r>
            <a:r>
              <a:rPr sz="850" b="1" spc="55" dirty="0">
                <a:latin typeface="Tahoma"/>
                <a:cs typeface="Tahoma"/>
              </a:rPr>
              <a:t>o</a:t>
            </a:r>
            <a:r>
              <a:rPr sz="850" b="1" spc="-10" dirty="0">
                <a:latin typeface="Tahoma"/>
                <a:cs typeface="Tahoma"/>
              </a:rPr>
              <a:t>r</a:t>
            </a:r>
            <a:r>
              <a:rPr sz="850" b="1" spc="45" dirty="0">
                <a:latin typeface="Tahoma"/>
                <a:cs typeface="Tahoma"/>
              </a:rPr>
              <a:t>d</a:t>
            </a:r>
            <a:r>
              <a:rPr sz="850" b="1" spc="15" dirty="0">
                <a:latin typeface="Tahoma"/>
                <a:cs typeface="Tahoma"/>
              </a:rPr>
              <a:t>e</a:t>
            </a:r>
            <a:endParaRPr sz="850">
              <a:latin typeface="Tahoma"/>
              <a:cs typeface="Tahoma"/>
            </a:endParaRPr>
          </a:p>
          <a:p>
            <a:pPr marL="175895" marR="9525" indent="8890">
              <a:lnSpc>
                <a:spcPct val="107500"/>
              </a:lnSpc>
              <a:spcBef>
                <a:spcPts val="434"/>
              </a:spcBef>
            </a:pPr>
            <a:r>
              <a:rPr sz="850" b="1" spc="10" dirty="0">
                <a:latin typeface="Tahoma"/>
                <a:cs typeface="Tahoma"/>
              </a:rPr>
              <a:t>D</a:t>
            </a:r>
            <a:r>
              <a:rPr sz="850" b="1" spc="55" dirty="0">
                <a:latin typeface="Tahoma"/>
                <a:cs typeface="Tahoma"/>
              </a:rPr>
              <a:t>o</a:t>
            </a:r>
            <a:r>
              <a:rPr sz="850" b="1" spc="35" dirty="0">
                <a:latin typeface="Tahoma"/>
                <a:cs typeface="Tahoma"/>
              </a:rPr>
              <a:t>u</a:t>
            </a:r>
            <a:r>
              <a:rPr sz="850" b="1" spc="45" dirty="0">
                <a:latin typeface="Tahoma"/>
                <a:cs typeface="Tahoma"/>
              </a:rPr>
              <a:t>g</a:t>
            </a:r>
            <a:r>
              <a:rPr sz="850" b="1" spc="-45" dirty="0">
                <a:latin typeface="Tahoma"/>
                <a:cs typeface="Tahoma"/>
              </a:rPr>
              <a:t>l</a:t>
            </a:r>
            <a:r>
              <a:rPr sz="850" b="1" dirty="0">
                <a:latin typeface="Tahoma"/>
                <a:cs typeface="Tahoma"/>
              </a:rPr>
              <a:t>a</a:t>
            </a:r>
            <a:r>
              <a:rPr sz="850" b="1" spc="10" dirty="0">
                <a:latin typeface="Tahoma"/>
                <a:cs typeface="Tahoma"/>
              </a:rPr>
              <a:t>s  DC</a:t>
            </a:r>
            <a:r>
              <a:rPr sz="850" b="1" spc="-10" dirty="0">
                <a:latin typeface="Tahoma"/>
                <a:cs typeface="Tahoma"/>
              </a:rPr>
              <a:t>-</a:t>
            </a:r>
            <a:r>
              <a:rPr sz="850" b="1" spc="35" dirty="0">
                <a:latin typeface="Tahoma"/>
                <a:cs typeface="Tahoma"/>
              </a:rPr>
              <a:t>8</a:t>
            </a:r>
            <a:r>
              <a:rPr sz="850" b="1" spc="-10" dirty="0">
                <a:latin typeface="Tahoma"/>
                <a:cs typeface="Tahoma"/>
              </a:rPr>
              <a:t>-</a:t>
            </a:r>
            <a:r>
              <a:rPr sz="850" b="1" spc="35" dirty="0">
                <a:latin typeface="Tahoma"/>
                <a:cs typeface="Tahoma"/>
              </a:rPr>
              <a:t>5</a:t>
            </a:r>
            <a:r>
              <a:rPr sz="850" b="1" spc="15" dirty="0">
                <a:latin typeface="Tahoma"/>
                <a:cs typeface="Tahoma"/>
              </a:rPr>
              <a:t>0</a:t>
            </a:r>
            <a:endParaRPr sz="850">
              <a:latin typeface="Tahoma"/>
              <a:cs typeface="Tahoma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102620" y="5955149"/>
            <a:ext cx="74930" cy="74930"/>
            <a:chOff x="2102620" y="5955149"/>
            <a:chExt cx="74930" cy="74930"/>
          </a:xfrm>
        </p:grpSpPr>
        <p:sp>
          <p:nvSpPr>
            <p:cNvPr id="73" name="object 73"/>
            <p:cNvSpPr/>
            <p:nvPr/>
          </p:nvSpPr>
          <p:spPr>
            <a:xfrm>
              <a:off x="2107383" y="595991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65132" y="0"/>
                  </a:moveTo>
                  <a:lnTo>
                    <a:pt x="0" y="0"/>
                  </a:lnTo>
                  <a:lnTo>
                    <a:pt x="0" y="65022"/>
                  </a:lnTo>
                  <a:lnTo>
                    <a:pt x="65132" y="65022"/>
                  </a:lnTo>
                  <a:lnTo>
                    <a:pt x="65132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107383" y="595991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0" y="65022"/>
                  </a:moveTo>
                  <a:lnTo>
                    <a:pt x="65132" y="65022"/>
                  </a:lnTo>
                  <a:lnTo>
                    <a:pt x="65132" y="0"/>
                  </a:lnTo>
                  <a:lnTo>
                    <a:pt x="0" y="0"/>
                  </a:lnTo>
                  <a:lnTo>
                    <a:pt x="0" y="65022"/>
                  </a:lnTo>
                  <a:close/>
                </a:path>
              </a:pathLst>
            </a:custGeom>
            <a:ln w="92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061080" y="5904129"/>
            <a:ext cx="1421765" cy="177165"/>
          </a:xfrm>
          <a:prstGeom prst="rect">
            <a:avLst/>
          </a:prstGeom>
          <a:ln w="924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75"/>
              </a:spcBef>
            </a:pPr>
            <a:r>
              <a:rPr sz="850" b="1" dirty="0">
                <a:latin typeface="Tahoma"/>
                <a:cs typeface="Tahoma"/>
              </a:rPr>
              <a:t>Cruising</a:t>
            </a:r>
            <a:r>
              <a:rPr sz="850" b="1" spc="50" dirty="0">
                <a:latin typeface="Tahoma"/>
                <a:cs typeface="Tahoma"/>
              </a:rPr>
              <a:t> </a:t>
            </a:r>
            <a:r>
              <a:rPr sz="850" b="1" spc="25" dirty="0">
                <a:latin typeface="Tahoma"/>
                <a:cs typeface="Tahoma"/>
              </a:rPr>
              <a:t>Speed</a:t>
            </a:r>
            <a:r>
              <a:rPr sz="850" b="1" spc="50" dirty="0">
                <a:latin typeface="Tahoma"/>
                <a:cs typeface="Tahoma"/>
              </a:rPr>
              <a:t> </a:t>
            </a:r>
            <a:r>
              <a:rPr sz="850" b="1" spc="10" dirty="0">
                <a:latin typeface="Tahoma"/>
                <a:cs typeface="Tahoma"/>
              </a:rPr>
              <a:t>(mph)</a:t>
            </a:r>
            <a:endParaRPr sz="850">
              <a:latin typeface="Tahoma"/>
              <a:cs typeface="Tahom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95350" y="4060825"/>
            <a:ext cx="3176905" cy="2108200"/>
          </a:xfrm>
          <a:custGeom>
            <a:avLst/>
            <a:gdLst/>
            <a:ahLst/>
            <a:cxnLst/>
            <a:rect l="l" t="t" r="r" b="b"/>
            <a:pathLst>
              <a:path w="3176904" h="2108200">
                <a:moveTo>
                  <a:pt x="0" y="2108200"/>
                </a:moveTo>
                <a:lnTo>
                  <a:pt x="3176524" y="2108200"/>
                </a:lnTo>
                <a:lnTo>
                  <a:pt x="3176524" y="0"/>
                </a:lnTo>
                <a:lnTo>
                  <a:pt x="0" y="0"/>
                </a:lnTo>
                <a:lnTo>
                  <a:pt x="0" y="2108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5270955" y="4195945"/>
            <a:ext cx="2092325" cy="1400810"/>
            <a:chOff x="5270955" y="4195945"/>
            <a:chExt cx="2092325" cy="1400810"/>
          </a:xfrm>
        </p:grpSpPr>
        <p:sp>
          <p:nvSpPr>
            <p:cNvPr id="78" name="object 78"/>
            <p:cNvSpPr/>
            <p:nvPr/>
          </p:nvSpPr>
          <p:spPr>
            <a:xfrm>
              <a:off x="5826619" y="4200708"/>
              <a:ext cx="513715" cy="1344295"/>
            </a:xfrm>
            <a:custGeom>
              <a:avLst/>
              <a:gdLst/>
              <a:ahLst/>
              <a:cxnLst/>
              <a:rect l="l" t="t" r="r" b="b"/>
              <a:pathLst>
                <a:path w="513714" h="1344295">
                  <a:moveTo>
                    <a:pt x="0" y="914872"/>
                  </a:moveTo>
                  <a:lnTo>
                    <a:pt x="0" y="1344259"/>
                  </a:lnTo>
                </a:path>
                <a:path w="513714" h="1344295">
                  <a:moveTo>
                    <a:pt x="0" y="0"/>
                  </a:moveTo>
                  <a:lnTo>
                    <a:pt x="0" y="102606"/>
                  </a:lnTo>
                </a:path>
                <a:path w="513714" h="1344295">
                  <a:moveTo>
                    <a:pt x="513719" y="0"/>
                  </a:moveTo>
                  <a:lnTo>
                    <a:pt x="513719" y="102606"/>
                  </a:lnTo>
                </a:path>
              </a:pathLst>
            </a:custGeom>
            <a:ln w="9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44374" y="4200708"/>
              <a:ext cx="513715" cy="1344295"/>
            </a:xfrm>
            <a:custGeom>
              <a:avLst/>
              <a:gdLst/>
              <a:ahLst/>
              <a:cxnLst/>
              <a:rect l="l" t="t" r="r" b="b"/>
              <a:pathLst>
                <a:path w="513715" h="1344295">
                  <a:moveTo>
                    <a:pt x="0" y="0"/>
                  </a:moveTo>
                  <a:lnTo>
                    <a:pt x="0" y="1344259"/>
                  </a:lnTo>
                </a:path>
                <a:path w="513715" h="1344295">
                  <a:moveTo>
                    <a:pt x="513595" y="0"/>
                  </a:moveTo>
                  <a:lnTo>
                    <a:pt x="513595" y="1344259"/>
                  </a:lnTo>
                </a:path>
              </a:pathLst>
            </a:custGeom>
            <a:ln w="93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12956" y="4196067"/>
              <a:ext cx="2049780" cy="1349375"/>
            </a:xfrm>
            <a:custGeom>
              <a:avLst/>
              <a:gdLst/>
              <a:ahLst/>
              <a:cxnLst/>
              <a:rect l="l" t="t" r="r" b="b"/>
              <a:pathLst>
                <a:path w="2049779" h="1349375">
                  <a:moveTo>
                    <a:pt x="2035695" y="0"/>
                  </a:moveTo>
                  <a:lnTo>
                    <a:pt x="0" y="0"/>
                  </a:lnTo>
                  <a:lnTo>
                    <a:pt x="0" y="9296"/>
                  </a:lnTo>
                  <a:lnTo>
                    <a:pt x="2035695" y="9296"/>
                  </a:lnTo>
                  <a:lnTo>
                    <a:pt x="2035695" y="0"/>
                  </a:lnTo>
                  <a:close/>
                </a:path>
                <a:path w="2049779" h="1349375">
                  <a:moveTo>
                    <a:pt x="2049665" y="4648"/>
                  </a:moveTo>
                  <a:lnTo>
                    <a:pt x="2040356" y="4648"/>
                  </a:lnTo>
                  <a:lnTo>
                    <a:pt x="2040356" y="1348905"/>
                  </a:lnTo>
                  <a:lnTo>
                    <a:pt x="2049665" y="1348905"/>
                  </a:lnTo>
                  <a:lnTo>
                    <a:pt x="2049665" y="4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40338" y="4770126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5">
                  <a:moveTo>
                    <a:pt x="0" y="0"/>
                  </a:moveTo>
                  <a:lnTo>
                    <a:pt x="0" y="774841"/>
                  </a:lnTo>
                </a:path>
              </a:pathLst>
            </a:custGeom>
            <a:ln w="9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08295" y="4210011"/>
              <a:ext cx="2049780" cy="1349375"/>
            </a:xfrm>
            <a:custGeom>
              <a:avLst/>
              <a:gdLst/>
              <a:ahLst/>
              <a:cxnLst/>
              <a:rect l="l" t="t" r="r" b="b"/>
              <a:pathLst>
                <a:path w="2049779" h="1349375">
                  <a:moveTo>
                    <a:pt x="9321" y="0"/>
                  </a:moveTo>
                  <a:lnTo>
                    <a:pt x="0" y="0"/>
                  </a:lnTo>
                  <a:lnTo>
                    <a:pt x="0" y="1344256"/>
                  </a:lnTo>
                  <a:lnTo>
                    <a:pt x="9321" y="1344256"/>
                  </a:lnTo>
                  <a:lnTo>
                    <a:pt x="9321" y="0"/>
                  </a:lnTo>
                  <a:close/>
                </a:path>
                <a:path w="2049779" h="1349375">
                  <a:moveTo>
                    <a:pt x="2049665" y="1339608"/>
                  </a:moveTo>
                  <a:lnTo>
                    <a:pt x="14287" y="1339608"/>
                  </a:lnTo>
                  <a:lnTo>
                    <a:pt x="14287" y="1348905"/>
                  </a:lnTo>
                  <a:lnTo>
                    <a:pt x="2049665" y="1348905"/>
                  </a:lnTo>
                  <a:lnTo>
                    <a:pt x="2049665" y="13396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312961" y="5320980"/>
              <a:ext cx="401955" cy="130810"/>
            </a:xfrm>
            <a:custGeom>
              <a:avLst/>
              <a:gdLst/>
              <a:ahLst/>
              <a:cxnLst/>
              <a:rect l="l" t="t" r="r" b="b"/>
              <a:pathLst>
                <a:path w="401954" h="130810">
                  <a:moveTo>
                    <a:pt x="401614" y="0"/>
                  </a:moveTo>
                  <a:lnTo>
                    <a:pt x="0" y="0"/>
                  </a:lnTo>
                  <a:lnTo>
                    <a:pt x="0" y="130736"/>
                  </a:lnTo>
                  <a:lnTo>
                    <a:pt x="401614" y="130736"/>
                  </a:lnTo>
                  <a:lnTo>
                    <a:pt x="401614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312961" y="5320980"/>
              <a:ext cx="401955" cy="130810"/>
            </a:xfrm>
            <a:custGeom>
              <a:avLst/>
              <a:gdLst/>
              <a:ahLst/>
              <a:cxnLst/>
              <a:rect l="l" t="t" r="r" b="b"/>
              <a:pathLst>
                <a:path w="401954" h="130810">
                  <a:moveTo>
                    <a:pt x="0" y="130736"/>
                  </a:moveTo>
                  <a:lnTo>
                    <a:pt x="401614" y="130736"/>
                  </a:lnTo>
                  <a:lnTo>
                    <a:pt x="401614" y="0"/>
                  </a:lnTo>
                  <a:lnTo>
                    <a:pt x="0" y="0"/>
                  </a:lnTo>
                  <a:lnTo>
                    <a:pt x="0" y="130736"/>
                  </a:lnTo>
                  <a:close/>
                </a:path>
              </a:pathLst>
            </a:custGeom>
            <a:ln w="92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826619" y="4770126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0"/>
                  </a:moveTo>
                  <a:lnTo>
                    <a:pt x="0" y="205424"/>
                  </a:lnTo>
                </a:path>
              </a:pathLst>
            </a:custGeom>
            <a:ln w="9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312961" y="4975550"/>
              <a:ext cx="915669" cy="140335"/>
            </a:xfrm>
            <a:custGeom>
              <a:avLst/>
              <a:gdLst/>
              <a:ahLst/>
              <a:cxnLst/>
              <a:rect l="l" t="t" r="r" b="b"/>
              <a:pathLst>
                <a:path w="915670" h="140335">
                  <a:moveTo>
                    <a:pt x="915272" y="0"/>
                  </a:moveTo>
                  <a:lnTo>
                    <a:pt x="0" y="0"/>
                  </a:lnTo>
                  <a:lnTo>
                    <a:pt x="0" y="140030"/>
                  </a:lnTo>
                  <a:lnTo>
                    <a:pt x="915272" y="140030"/>
                  </a:lnTo>
                  <a:lnTo>
                    <a:pt x="915272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312961" y="4975550"/>
              <a:ext cx="915669" cy="140335"/>
            </a:xfrm>
            <a:custGeom>
              <a:avLst/>
              <a:gdLst/>
              <a:ahLst/>
              <a:cxnLst/>
              <a:rect l="l" t="t" r="r" b="b"/>
              <a:pathLst>
                <a:path w="915670" h="140335">
                  <a:moveTo>
                    <a:pt x="0" y="140030"/>
                  </a:moveTo>
                  <a:lnTo>
                    <a:pt x="915272" y="140030"/>
                  </a:lnTo>
                  <a:lnTo>
                    <a:pt x="915272" y="0"/>
                  </a:lnTo>
                  <a:lnTo>
                    <a:pt x="0" y="0"/>
                  </a:lnTo>
                  <a:lnTo>
                    <a:pt x="0" y="140030"/>
                  </a:lnTo>
                  <a:close/>
                </a:path>
              </a:pathLst>
            </a:custGeom>
            <a:ln w="9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826619" y="4434051"/>
              <a:ext cx="513715" cy="205740"/>
            </a:xfrm>
            <a:custGeom>
              <a:avLst/>
              <a:gdLst/>
              <a:ahLst/>
              <a:cxnLst/>
              <a:rect l="l" t="t" r="r" b="b"/>
              <a:pathLst>
                <a:path w="513714" h="205739">
                  <a:moveTo>
                    <a:pt x="0" y="0"/>
                  </a:moveTo>
                  <a:lnTo>
                    <a:pt x="0" y="205337"/>
                  </a:lnTo>
                </a:path>
                <a:path w="513714" h="205739">
                  <a:moveTo>
                    <a:pt x="513719" y="0"/>
                  </a:moveTo>
                  <a:lnTo>
                    <a:pt x="513719" y="205337"/>
                  </a:lnTo>
                </a:path>
              </a:pathLst>
            </a:custGeom>
            <a:ln w="93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312961" y="4639389"/>
              <a:ext cx="1466215" cy="130810"/>
            </a:xfrm>
            <a:custGeom>
              <a:avLst/>
              <a:gdLst/>
              <a:ahLst/>
              <a:cxnLst/>
              <a:rect l="l" t="t" r="r" b="b"/>
              <a:pathLst>
                <a:path w="1466215" h="130810">
                  <a:moveTo>
                    <a:pt x="1466174" y="0"/>
                  </a:moveTo>
                  <a:lnTo>
                    <a:pt x="0" y="0"/>
                  </a:lnTo>
                  <a:lnTo>
                    <a:pt x="0" y="130736"/>
                  </a:lnTo>
                  <a:lnTo>
                    <a:pt x="1466174" y="130736"/>
                  </a:lnTo>
                  <a:lnTo>
                    <a:pt x="1466174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312961" y="4639389"/>
              <a:ext cx="1466215" cy="130810"/>
            </a:xfrm>
            <a:custGeom>
              <a:avLst/>
              <a:gdLst/>
              <a:ahLst/>
              <a:cxnLst/>
              <a:rect l="l" t="t" r="r" b="b"/>
              <a:pathLst>
                <a:path w="1466215" h="130810">
                  <a:moveTo>
                    <a:pt x="0" y="130736"/>
                  </a:moveTo>
                  <a:lnTo>
                    <a:pt x="1466174" y="130736"/>
                  </a:lnTo>
                  <a:lnTo>
                    <a:pt x="1466174" y="0"/>
                  </a:lnTo>
                  <a:lnTo>
                    <a:pt x="0" y="0"/>
                  </a:lnTo>
                  <a:lnTo>
                    <a:pt x="0" y="130736"/>
                  </a:lnTo>
                  <a:close/>
                </a:path>
              </a:pathLst>
            </a:custGeom>
            <a:ln w="9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312961" y="4303315"/>
              <a:ext cx="1167765" cy="130810"/>
            </a:xfrm>
            <a:custGeom>
              <a:avLst/>
              <a:gdLst/>
              <a:ahLst/>
              <a:cxnLst/>
              <a:rect l="l" t="t" r="r" b="b"/>
              <a:pathLst>
                <a:path w="1167764" h="130810">
                  <a:moveTo>
                    <a:pt x="1167290" y="0"/>
                  </a:moveTo>
                  <a:lnTo>
                    <a:pt x="0" y="0"/>
                  </a:lnTo>
                  <a:lnTo>
                    <a:pt x="0" y="130736"/>
                  </a:lnTo>
                  <a:lnTo>
                    <a:pt x="1167290" y="130736"/>
                  </a:lnTo>
                  <a:lnTo>
                    <a:pt x="1167290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312961" y="4303315"/>
              <a:ext cx="1167765" cy="130810"/>
            </a:xfrm>
            <a:custGeom>
              <a:avLst/>
              <a:gdLst/>
              <a:ahLst/>
              <a:cxnLst/>
              <a:rect l="l" t="t" r="r" b="b"/>
              <a:pathLst>
                <a:path w="1167764" h="130810">
                  <a:moveTo>
                    <a:pt x="0" y="130736"/>
                  </a:moveTo>
                  <a:lnTo>
                    <a:pt x="1167290" y="130736"/>
                  </a:lnTo>
                  <a:lnTo>
                    <a:pt x="1167290" y="0"/>
                  </a:lnTo>
                  <a:lnTo>
                    <a:pt x="0" y="0"/>
                  </a:lnTo>
                  <a:lnTo>
                    <a:pt x="0" y="130736"/>
                  </a:lnTo>
                  <a:close/>
                </a:path>
              </a:pathLst>
            </a:custGeom>
            <a:ln w="92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275717" y="4200708"/>
              <a:ext cx="2082800" cy="1391285"/>
            </a:xfrm>
            <a:custGeom>
              <a:avLst/>
              <a:gdLst/>
              <a:ahLst/>
              <a:cxnLst/>
              <a:rect l="l" t="t" r="r" b="b"/>
              <a:pathLst>
                <a:path w="2082800" h="1391285">
                  <a:moveTo>
                    <a:pt x="37244" y="1353553"/>
                  </a:moveTo>
                  <a:lnTo>
                    <a:pt x="2072941" y="1353553"/>
                  </a:lnTo>
                </a:path>
                <a:path w="2082800" h="1391285">
                  <a:moveTo>
                    <a:pt x="37244" y="1391039"/>
                  </a:moveTo>
                  <a:lnTo>
                    <a:pt x="37244" y="1362847"/>
                  </a:lnTo>
                </a:path>
                <a:path w="2082800" h="1391285">
                  <a:moveTo>
                    <a:pt x="550901" y="1391039"/>
                  </a:moveTo>
                  <a:lnTo>
                    <a:pt x="550901" y="1362847"/>
                  </a:lnTo>
                </a:path>
                <a:path w="2082800" h="1391285">
                  <a:moveTo>
                    <a:pt x="1064621" y="1391039"/>
                  </a:moveTo>
                  <a:lnTo>
                    <a:pt x="1064621" y="1362847"/>
                  </a:lnTo>
                </a:path>
                <a:path w="2082800" h="1391285">
                  <a:moveTo>
                    <a:pt x="1568657" y="1391039"/>
                  </a:moveTo>
                  <a:lnTo>
                    <a:pt x="1568657" y="1362847"/>
                  </a:lnTo>
                </a:path>
                <a:path w="2082800" h="1391285">
                  <a:moveTo>
                    <a:pt x="2082252" y="1391039"/>
                  </a:moveTo>
                  <a:lnTo>
                    <a:pt x="2082252" y="1362847"/>
                  </a:lnTo>
                </a:path>
                <a:path w="2082800" h="1391285">
                  <a:moveTo>
                    <a:pt x="37244" y="0"/>
                  </a:moveTo>
                  <a:lnTo>
                    <a:pt x="37244" y="1344259"/>
                  </a:lnTo>
                </a:path>
                <a:path w="2082800" h="1391285">
                  <a:moveTo>
                    <a:pt x="0" y="1353553"/>
                  </a:moveTo>
                  <a:lnTo>
                    <a:pt x="27933" y="1353553"/>
                  </a:lnTo>
                </a:path>
                <a:path w="2082800" h="1391285">
                  <a:moveTo>
                    <a:pt x="0" y="1017417"/>
                  </a:moveTo>
                  <a:lnTo>
                    <a:pt x="27933" y="1017417"/>
                  </a:lnTo>
                </a:path>
                <a:path w="2082800" h="1391285">
                  <a:moveTo>
                    <a:pt x="0" y="672024"/>
                  </a:moveTo>
                  <a:lnTo>
                    <a:pt x="27933" y="672024"/>
                  </a:lnTo>
                </a:path>
                <a:path w="2082800" h="1391285">
                  <a:moveTo>
                    <a:pt x="0" y="336198"/>
                  </a:moveTo>
                  <a:lnTo>
                    <a:pt x="27933" y="336198"/>
                  </a:lnTo>
                </a:path>
                <a:path w="2082800" h="1391285">
                  <a:moveTo>
                    <a:pt x="0" y="0"/>
                  </a:moveTo>
                  <a:lnTo>
                    <a:pt x="27933" y="0"/>
                  </a:lnTo>
                </a:path>
              </a:pathLst>
            </a:custGeom>
            <a:ln w="93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5271061" y="5630165"/>
            <a:ext cx="8445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b="1" spc="20" dirty="0">
                <a:latin typeface="Tahoma"/>
                <a:cs typeface="Tahoma"/>
              </a:rPr>
              <a:t>0</a:t>
            </a:r>
            <a:endParaRPr sz="850">
              <a:latin typeface="Tahoma"/>
              <a:cs typeface="Tahom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597816" y="5630165"/>
            <a:ext cx="1993264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50" b="1" spc="40" dirty="0">
                <a:latin typeface="Tahoma"/>
                <a:cs typeface="Tahoma"/>
              </a:rPr>
              <a:t>100000</a:t>
            </a:r>
            <a:r>
              <a:rPr sz="850" b="1" spc="270" dirty="0">
                <a:latin typeface="Tahoma"/>
                <a:cs typeface="Tahoma"/>
              </a:rPr>
              <a:t> </a:t>
            </a:r>
            <a:r>
              <a:rPr sz="850" b="1" spc="40" dirty="0">
                <a:latin typeface="Tahoma"/>
                <a:cs typeface="Tahoma"/>
              </a:rPr>
              <a:t>200000</a:t>
            </a:r>
            <a:r>
              <a:rPr sz="850" b="1" spc="200" dirty="0">
                <a:latin typeface="Tahoma"/>
                <a:cs typeface="Tahoma"/>
              </a:rPr>
              <a:t> </a:t>
            </a:r>
            <a:r>
              <a:rPr sz="850" b="1" spc="40" dirty="0">
                <a:latin typeface="Tahoma"/>
                <a:cs typeface="Tahoma"/>
              </a:rPr>
              <a:t>300000</a:t>
            </a:r>
            <a:r>
              <a:rPr sz="850" b="1" spc="270" dirty="0">
                <a:latin typeface="Tahoma"/>
                <a:cs typeface="Tahoma"/>
              </a:rPr>
              <a:t> </a:t>
            </a:r>
            <a:r>
              <a:rPr sz="850" b="1" spc="45" dirty="0">
                <a:latin typeface="Tahoma"/>
                <a:cs typeface="Tahoma"/>
              </a:rPr>
              <a:t>400000</a:t>
            </a:r>
            <a:endParaRPr sz="850">
              <a:latin typeface="Tahoma"/>
              <a:cs typeface="Tahom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514697" y="4285905"/>
            <a:ext cx="715010" cy="12433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525" algn="r">
              <a:lnSpc>
                <a:spcPct val="100000"/>
              </a:lnSpc>
              <a:spcBef>
                <a:spcPts val="130"/>
              </a:spcBef>
            </a:pPr>
            <a:r>
              <a:rPr sz="850" b="1" spc="15" dirty="0">
                <a:latin typeface="Tahoma"/>
                <a:cs typeface="Tahoma"/>
              </a:rPr>
              <a:t>Boeing</a:t>
            </a:r>
            <a:r>
              <a:rPr sz="850" b="1" spc="-10" dirty="0">
                <a:latin typeface="Tahoma"/>
                <a:cs typeface="Tahoma"/>
              </a:rPr>
              <a:t> </a:t>
            </a:r>
            <a:r>
              <a:rPr sz="850" b="1" spc="35" dirty="0">
                <a:latin typeface="Tahoma"/>
                <a:cs typeface="Tahoma"/>
              </a:rPr>
              <a:t>777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50">
              <a:latin typeface="Tahoma"/>
              <a:cs typeface="Tahoma"/>
            </a:endParaRPr>
          </a:p>
          <a:p>
            <a:pPr marR="9525" algn="r">
              <a:lnSpc>
                <a:spcPct val="100000"/>
              </a:lnSpc>
            </a:pPr>
            <a:r>
              <a:rPr sz="850" b="1" spc="15" dirty="0">
                <a:latin typeface="Tahoma"/>
                <a:cs typeface="Tahoma"/>
              </a:rPr>
              <a:t>Boeing</a:t>
            </a:r>
            <a:r>
              <a:rPr sz="850" b="1" spc="-10" dirty="0">
                <a:latin typeface="Tahoma"/>
                <a:cs typeface="Tahoma"/>
              </a:rPr>
              <a:t> </a:t>
            </a:r>
            <a:r>
              <a:rPr sz="850" b="1" spc="35" dirty="0">
                <a:latin typeface="Tahoma"/>
                <a:cs typeface="Tahoma"/>
              </a:rPr>
              <a:t>747</a:t>
            </a:r>
            <a:endParaRPr sz="8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850">
              <a:latin typeface="Tahoma"/>
              <a:cs typeface="Tahoma"/>
            </a:endParaRPr>
          </a:p>
          <a:p>
            <a:pPr marL="158750" marR="5715" indent="8890">
              <a:lnSpc>
                <a:spcPct val="108100"/>
              </a:lnSpc>
            </a:pPr>
            <a:r>
              <a:rPr sz="850" b="1" spc="30" dirty="0">
                <a:latin typeface="Tahoma"/>
                <a:cs typeface="Tahoma"/>
              </a:rPr>
              <a:t>BAC/Sud </a:t>
            </a:r>
            <a:r>
              <a:rPr sz="850" b="1" spc="-235" dirty="0">
                <a:latin typeface="Tahoma"/>
                <a:cs typeface="Tahoma"/>
              </a:rPr>
              <a:t> </a:t>
            </a:r>
            <a:r>
              <a:rPr sz="850" b="1" spc="15" dirty="0">
                <a:latin typeface="Tahoma"/>
                <a:cs typeface="Tahoma"/>
              </a:rPr>
              <a:t>C</a:t>
            </a:r>
            <a:r>
              <a:rPr sz="850" b="1" spc="60" dirty="0">
                <a:latin typeface="Tahoma"/>
                <a:cs typeface="Tahoma"/>
              </a:rPr>
              <a:t>o</a:t>
            </a:r>
            <a:r>
              <a:rPr sz="850" b="1" spc="40" dirty="0">
                <a:latin typeface="Tahoma"/>
                <a:cs typeface="Tahoma"/>
              </a:rPr>
              <a:t>n</a:t>
            </a:r>
            <a:r>
              <a:rPr sz="850" b="1" spc="-15" dirty="0">
                <a:latin typeface="Tahoma"/>
                <a:cs typeface="Tahoma"/>
              </a:rPr>
              <a:t>c</a:t>
            </a:r>
            <a:r>
              <a:rPr sz="850" b="1" spc="60" dirty="0">
                <a:latin typeface="Tahoma"/>
                <a:cs typeface="Tahoma"/>
              </a:rPr>
              <a:t>o</a:t>
            </a:r>
            <a:r>
              <a:rPr sz="850" b="1" spc="-5" dirty="0">
                <a:latin typeface="Tahoma"/>
                <a:cs typeface="Tahoma"/>
              </a:rPr>
              <a:t>r</a:t>
            </a:r>
            <a:r>
              <a:rPr sz="850" b="1" spc="50" dirty="0">
                <a:latin typeface="Tahoma"/>
                <a:cs typeface="Tahoma"/>
              </a:rPr>
              <a:t>d</a:t>
            </a:r>
            <a:r>
              <a:rPr sz="850" b="1" spc="20" dirty="0">
                <a:latin typeface="Tahoma"/>
                <a:cs typeface="Tahoma"/>
              </a:rPr>
              <a:t>e</a:t>
            </a:r>
            <a:endParaRPr sz="850">
              <a:latin typeface="Tahoma"/>
              <a:cs typeface="Tahoma"/>
            </a:endParaRPr>
          </a:p>
          <a:p>
            <a:pPr marL="214629" marR="5080" indent="-215265">
              <a:lnSpc>
                <a:spcPct val="108100"/>
              </a:lnSpc>
              <a:spcBef>
                <a:spcPts val="440"/>
              </a:spcBef>
            </a:pPr>
            <a:r>
              <a:rPr sz="850" b="1" spc="20" dirty="0">
                <a:latin typeface="Tahoma"/>
                <a:cs typeface="Tahoma"/>
              </a:rPr>
              <a:t>Douglas</a:t>
            </a:r>
            <a:r>
              <a:rPr sz="850" b="1" spc="-40" dirty="0">
                <a:latin typeface="Tahoma"/>
                <a:cs typeface="Tahoma"/>
              </a:rPr>
              <a:t> </a:t>
            </a:r>
            <a:r>
              <a:rPr sz="850" b="1" spc="10" dirty="0">
                <a:latin typeface="Tahoma"/>
                <a:cs typeface="Tahoma"/>
              </a:rPr>
              <a:t>DC- </a:t>
            </a:r>
            <a:r>
              <a:rPr sz="850" b="1" spc="-229" dirty="0">
                <a:latin typeface="Tahoma"/>
                <a:cs typeface="Tahoma"/>
              </a:rPr>
              <a:t> </a:t>
            </a:r>
            <a:r>
              <a:rPr sz="850" b="1" spc="25" dirty="0">
                <a:latin typeface="Tahoma"/>
                <a:cs typeface="Tahoma"/>
              </a:rPr>
              <a:t>8-50</a:t>
            </a:r>
            <a:endParaRPr sz="850">
              <a:latin typeface="Tahoma"/>
              <a:cs typeface="Tahoma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5751713" y="5955651"/>
            <a:ext cx="75565" cy="74930"/>
            <a:chOff x="5751713" y="5955651"/>
            <a:chExt cx="75565" cy="74930"/>
          </a:xfrm>
        </p:grpSpPr>
        <p:sp>
          <p:nvSpPr>
            <p:cNvPr id="98" name="object 98"/>
            <p:cNvSpPr/>
            <p:nvPr/>
          </p:nvSpPr>
          <p:spPr>
            <a:xfrm>
              <a:off x="5756476" y="5960413"/>
              <a:ext cx="66040" cy="65405"/>
            </a:xfrm>
            <a:custGeom>
              <a:avLst/>
              <a:gdLst/>
              <a:ahLst/>
              <a:cxnLst/>
              <a:rect l="l" t="t" r="r" b="b"/>
              <a:pathLst>
                <a:path w="66039" h="65404">
                  <a:moveTo>
                    <a:pt x="65487" y="0"/>
                  </a:moveTo>
                  <a:lnTo>
                    <a:pt x="0" y="0"/>
                  </a:lnTo>
                  <a:lnTo>
                    <a:pt x="0" y="65368"/>
                  </a:lnTo>
                  <a:lnTo>
                    <a:pt x="65487" y="65368"/>
                  </a:lnTo>
                  <a:lnTo>
                    <a:pt x="65487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756476" y="5960413"/>
              <a:ext cx="66040" cy="65405"/>
            </a:xfrm>
            <a:custGeom>
              <a:avLst/>
              <a:gdLst/>
              <a:ahLst/>
              <a:cxnLst/>
              <a:rect l="l" t="t" r="r" b="b"/>
              <a:pathLst>
                <a:path w="66039" h="65404">
                  <a:moveTo>
                    <a:pt x="0" y="65368"/>
                  </a:moveTo>
                  <a:lnTo>
                    <a:pt x="65487" y="65368"/>
                  </a:lnTo>
                  <a:lnTo>
                    <a:pt x="65487" y="0"/>
                  </a:lnTo>
                  <a:lnTo>
                    <a:pt x="0" y="0"/>
                  </a:lnTo>
                  <a:lnTo>
                    <a:pt x="0" y="65368"/>
                  </a:lnTo>
                  <a:close/>
                </a:path>
              </a:pathLst>
            </a:custGeom>
            <a:ln w="93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5709921" y="5904334"/>
            <a:ext cx="1223645" cy="177800"/>
          </a:xfrm>
          <a:prstGeom prst="rect">
            <a:avLst/>
          </a:prstGeom>
          <a:ln w="9294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80"/>
              </a:spcBef>
            </a:pPr>
            <a:r>
              <a:rPr sz="850" b="1" spc="15" dirty="0">
                <a:latin typeface="Tahoma"/>
                <a:cs typeface="Tahoma"/>
              </a:rPr>
              <a:t>Passengers</a:t>
            </a:r>
            <a:r>
              <a:rPr sz="850" b="1" spc="-5" dirty="0">
                <a:latin typeface="Tahoma"/>
                <a:cs typeface="Tahoma"/>
              </a:rPr>
              <a:t> </a:t>
            </a:r>
            <a:r>
              <a:rPr sz="850" b="1" spc="20" dirty="0">
                <a:latin typeface="Tahoma"/>
                <a:cs typeface="Tahoma"/>
              </a:rPr>
              <a:t>x</a:t>
            </a:r>
            <a:r>
              <a:rPr sz="850" b="1" spc="-5" dirty="0">
                <a:latin typeface="Tahoma"/>
                <a:cs typeface="Tahoma"/>
              </a:rPr>
              <a:t> </a:t>
            </a:r>
            <a:r>
              <a:rPr sz="850" b="1" spc="20" dirty="0">
                <a:latin typeface="Tahoma"/>
                <a:cs typeface="Tahoma"/>
              </a:rPr>
              <a:t>mph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351273" y="4051363"/>
            <a:ext cx="3389629" cy="2119630"/>
          </a:xfrm>
          <a:custGeom>
            <a:avLst/>
            <a:gdLst/>
            <a:ahLst/>
            <a:cxnLst/>
            <a:rect l="l" t="t" r="r" b="b"/>
            <a:pathLst>
              <a:path w="3389629" h="2119629">
                <a:moveTo>
                  <a:pt x="0" y="2119249"/>
                </a:moveTo>
                <a:lnTo>
                  <a:pt x="3389376" y="2119249"/>
                </a:lnTo>
                <a:lnTo>
                  <a:pt x="3389376" y="0"/>
                </a:lnTo>
                <a:lnTo>
                  <a:pt x="0" y="0"/>
                </a:lnTo>
                <a:lnTo>
                  <a:pt x="0" y="211924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77351" y="0"/>
            <a:ext cx="367030" cy="2000250"/>
          </a:xfrm>
          <a:custGeom>
            <a:avLst/>
            <a:gdLst/>
            <a:ahLst/>
            <a:cxnLst/>
            <a:rect l="l" t="t" r="r" b="b"/>
            <a:pathLst>
              <a:path w="367029" h="2000250">
                <a:moveTo>
                  <a:pt x="366649" y="0"/>
                </a:moveTo>
                <a:lnTo>
                  <a:pt x="0" y="0"/>
                </a:lnTo>
                <a:lnTo>
                  <a:pt x="0" y="2000250"/>
                </a:lnTo>
                <a:lnTo>
                  <a:pt x="366649" y="20002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816156" y="78739"/>
            <a:ext cx="281305" cy="18395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§1.4</a:t>
            </a:r>
            <a:r>
              <a:rPr sz="1800" spc="-3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Performance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7</a:t>
            </a:fld>
            <a:endParaRPr dirty="0"/>
          </a:p>
        </p:txBody>
      </p:sp>
      <p:pic>
        <p:nvPicPr>
          <p:cNvPr id="10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5841" y="2264106"/>
            <a:ext cx="487363" cy="487363"/>
          </a:xfrm>
          <a:prstGeom prst="rect">
            <a:avLst/>
          </a:prstGeom>
        </p:spPr>
      </p:pic>
      <p:sp>
        <p:nvSpPr>
          <p:cNvPr id="106" name="Up Arrow 105"/>
          <p:cNvSpPr/>
          <p:nvPr/>
        </p:nvSpPr>
        <p:spPr>
          <a:xfrm>
            <a:off x="8104550" y="3028011"/>
            <a:ext cx="548503" cy="23583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97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226263"/>
            <a:ext cx="780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Response</a:t>
            </a:r>
            <a:r>
              <a:rPr sz="4000" spc="5" dirty="0"/>
              <a:t> </a:t>
            </a:r>
            <a:r>
              <a:rPr sz="4000" spc="-5" dirty="0"/>
              <a:t>Time and</a:t>
            </a:r>
            <a:r>
              <a:rPr sz="4000" dirty="0"/>
              <a:t> </a:t>
            </a:r>
            <a:r>
              <a:rPr sz="4000" spc="-10" dirty="0"/>
              <a:t>Throughput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62150"/>
            <a:ext cx="7888605" cy="46247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Response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time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How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long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takes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do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task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Throughput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Total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work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done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per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unit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700" algn="l"/>
                <a:tab pos="1156335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e.g.,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tasks/transactions/…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per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hour</a:t>
            </a:r>
            <a:endParaRPr sz="20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65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How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are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response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time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and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throughput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affected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by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Replacing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processor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with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faster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version?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Adding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more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processors?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We’ll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focus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on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response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time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for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300" dirty="0">
                <a:latin typeface="Microsoft Sans Serif"/>
                <a:cs typeface="Microsoft Sans Serif"/>
              </a:rPr>
              <a:t>now…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0" y="1411611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7983410" y="2019380"/>
            <a:ext cx="370142" cy="14716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744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Relative</a:t>
            </a:r>
            <a:r>
              <a:rPr sz="4400" spc="-75" dirty="0"/>
              <a:t> </a:t>
            </a:r>
            <a:r>
              <a:rPr sz="4400" dirty="0"/>
              <a:t>Performance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77179"/>
            <a:ext cx="7578725" cy="11715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Define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Performance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=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1/Execution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Time</a:t>
            </a:r>
            <a:endParaRPr sz="3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“X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is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350" i="1" spc="-75" dirty="0">
                <a:latin typeface="Times New Roman"/>
                <a:cs typeface="Times New Roman"/>
              </a:rPr>
              <a:t>n</a:t>
            </a:r>
            <a:r>
              <a:rPr sz="3350" i="1" spc="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time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faster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than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Y”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47875" y="2420937"/>
            <a:ext cx="5765800" cy="1008380"/>
            <a:chOff x="1547875" y="2420937"/>
            <a:chExt cx="5765800" cy="1008380"/>
          </a:xfrm>
        </p:grpSpPr>
        <p:sp>
          <p:nvSpPr>
            <p:cNvPr id="5" name="object 5"/>
            <p:cNvSpPr/>
            <p:nvPr/>
          </p:nvSpPr>
          <p:spPr>
            <a:xfrm>
              <a:off x="1547875" y="2420937"/>
              <a:ext cx="5765800" cy="1008380"/>
            </a:xfrm>
            <a:custGeom>
              <a:avLst/>
              <a:gdLst/>
              <a:ahLst/>
              <a:cxnLst/>
              <a:rect l="l" t="t" r="r" b="b"/>
              <a:pathLst>
                <a:path w="5765800" h="1008379">
                  <a:moveTo>
                    <a:pt x="5765800" y="0"/>
                  </a:moveTo>
                  <a:lnTo>
                    <a:pt x="0" y="0"/>
                  </a:lnTo>
                  <a:lnTo>
                    <a:pt x="0" y="1008062"/>
                  </a:lnTo>
                  <a:lnTo>
                    <a:pt x="5765800" y="1008062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5299" y="2500040"/>
              <a:ext cx="627380" cy="852169"/>
            </a:xfrm>
            <a:custGeom>
              <a:avLst/>
              <a:gdLst/>
              <a:ahLst/>
              <a:cxnLst/>
              <a:rect l="l" t="t" r="r" b="b"/>
              <a:pathLst>
                <a:path w="627379" h="852170">
                  <a:moveTo>
                    <a:pt x="109385" y="0"/>
                  </a:moveTo>
                  <a:lnTo>
                    <a:pt x="0" y="341542"/>
                  </a:lnTo>
                </a:path>
                <a:path w="627379" h="852170">
                  <a:moveTo>
                    <a:pt x="626979" y="509675"/>
                  </a:moveTo>
                  <a:lnTo>
                    <a:pt x="517678" y="851878"/>
                  </a:lnTo>
                </a:path>
              </a:pathLst>
            </a:custGeom>
            <a:ln w="14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47875" y="2420937"/>
            <a:ext cx="5765800" cy="920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ts val="3180"/>
              </a:lnSpc>
              <a:tabLst>
                <a:tab pos="2292985" algn="l"/>
              </a:tabLst>
            </a:pPr>
            <a:r>
              <a:rPr sz="2650" spc="20" dirty="0">
                <a:latin typeface="Microsoft Sans Serif"/>
                <a:cs typeface="Microsoft Sans Serif"/>
              </a:rPr>
              <a:t>Performance</a:t>
            </a:r>
            <a:r>
              <a:rPr sz="2325" spc="30" baseline="-23297" dirty="0">
                <a:solidFill>
                  <a:srgbClr val="FF0000"/>
                </a:solidFill>
                <a:latin typeface="Microsoft Sans Serif"/>
                <a:cs typeface="Microsoft Sans Serif"/>
              </a:rPr>
              <a:t>X</a:t>
            </a:r>
            <a:r>
              <a:rPr sz="2325" spc="30" baseline="-23297" dirty="0">
                <a:latin typeface="Microsoft Sans Serif"/>
                <a:cs typeface="Microsoft Sans Serif"/>
              </a:rPr>
              <a:t>	</a:t>
            </a:r>
            <a:r>
              <a:rPr sz="2650" spc="15" dirty="0">
                <a:latin typeface="Microsoft Sans Serif"/>
                <a:cs typeface="Microsoft Sans Serif"/>
              </a:rPr>
              <a:t>Performance</a:t>
            </a:r>
            <a:r>
              <a:rPr sz="2325" spc="22" baseline="-23297" dirty="0">
                <a:solidFill>
                  <a:srgbClr val="FF0000"/>
                </a:solidFill>
                <a:latin typeface="Microsoft Sans Serif"/>
                <a:cs typeface="Microsoft Sans Serif"/>
              </a:rPr>
              <a:t>Y</a:t>
            </a:r>
            <a:endParaRPr sz="2325" baseline="-23297" dirty="0">
              <a:solidFill>
                <a:srgbClr val="FF0000"/>
              </a:solidFill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spcBef>
                <a:spcPts val="835"/>
              </a:spcBef>
              <a:tabLst>
                <a:tab pos="2811145" algn="l"/>
              </a:tabLst>
            </a:pPr>
            <a:r>
              <a:rPr sz="2650" spc="30" dirty="0">
                <a:latin typeface="Symbol"/>
                <a:cs typeface="Symbol"/>
              </a:rPr>
              <a:t></a:t>
            </a:r>
            <a:r>
              <a:rPr sz="2650" spc="-24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Microsoft Sans Serif"/>
                <a:cs typeface="Microsoft Sans Serif"/>
              </a:rPr>
              <a:t>Execution</a:t>
            </a:r>
            <a:r>
              <a:rPr sz="2650" spc="-130" dirty="0">
                <a:latin typeface="Microsoft Sans Serif"/>
                <a:cs typeface="Microsoft Sans Serif"/>
              </a:rPr>
              <a:t> </a:t>
            </a:r>
            <a:r>
              <a:rPr sz="2650" spc="35" dirty="0">
                <a:latin typeface="Microsoft Sans Serif"/>
                <a:cs typeface="Microsoft Sans Serif"/>
              </a:rPr>
              <a:t>time</a:t>
            </a:r>
            <a:r>
              <a:rPr sz="2325" spc="52" baseline="-23297" dirty="0">
                <a:solidFill>
                  <a:srgbClr val="FF0000"/>
                </a:solidFill>
                <a:latin typeface="Microsoft Sans Serif"/>
                <a:cs typeface="Microsoft Sans Serif"/>
              </a:rPr>
              <a:t>Y</a:t>
            </a:r>
            <a:r>
              <a:rPr sz="2325" spc="52" baseline="-23297" dirty="0">
                <a:latin typeface="Microsoft Sans Serif"/>
                <a:cs typeface="Microsoft Sans Serif"/>
              </a:rPr>
              <a:t>	</a:t>
            </a:r>
            <a:r>
              <a:rPr sz="2650" spc="-10" dirty="0">
                <a:latin typeface="Microsoft Sans Serif"/>
                <a:cs typeface="Microsoft Sans Serif"/>
              </a:rPr>
              <a:t>Execution</a:t>
            </a:r>
            <a:r>
              <a:rPr sz="2650" spc="-155" dirty="0">
                <a:latin typeface="Microsoft Sans Serif"/>
                <a:cs typeface="Microsoft Sans Serif"/>
              </a:rPr>
              <a:t> </a:t>
            </a:r>
            <a:r>
              <a:rPr sz="2650" spc="40" dirty="0">
                <a:latin typeface="Microsoft Sans Serif"/>
                <a:cs typeface="Microsoft Sans Serif"/>
              </a:rPr>
              <a:t>time</a:t>
            </a:r>
            <a:r>
              <a:rPr sz="2325" spc="60" baseline="-23297" dirty="0">
                <a:solidFill>
                  <a:srgbClr val="FF0000"/>
                </a:solidFill>
                <a:latin typeface="Microsoft Sans Serif"/>
                <a:cs typeface="Microsoft Sans Serif"/>
              </a:rPr>
              <a:t>X</a:t>
            </a:r>
            <a:r>
              <a:rPr sz="2325" spc="652" baseline="-23297" dirty="0">
                <a:latin typeface="Microsoft Sans Serif"/>
                <a:cs typeface="Microsoft Sans Serif"/>
              </a:rPr>
              <a:t> </a:t>
            </a:r>
            <a:r>
              <a:rPr sz="2650" spc="30" dirty="0">
                <a:latin typeface="Symbol"/>
                <a:cs typeface="Symbol"/>
              </a:rPr>
              <a:t>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i="1" spc="25" dirty="0">
                <a:latin typeface="Times New Roman"/>
                <a:cs typeface="Times New Roman"/>
              </a:rPr>
              <a:t>n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pc="-5" dirty="0"/>
              <a:t>Chapter</a:t>
            </a:r>
            <a:r>
              <a:rPr spc="-15" dirty="0"/>
              <a:t> </a:t>
            </a:r>
            <a:r>
              <a:rPr dirty="0"/>
              <a:t>1</a:t>
            </a:r>
            <a:r>
              <a:rPr spc="-10" dirty="0"/>
              <a:t> </a:t>
            </a:r>
            <a:r>
              <a:rPr dirty="0"/>
              <a:t>—</a:t>
            </a:r>
            <a:r>
              <a:rPr spc="-10" dirty="0"/>
              <a:t> </a:t>
            </a:r>
            <a:r>
              <a:rPr spc="-5" dirty="0"/>
              <a:t>Computer</a:t>
            </a:r>
            <a:r>
              <a:rPr spc="-65" dirty="0"/>
              <a:t> </a:t>
            </a:r>
            <a:r>
              <a:rPr spc="-5" dirty="0"/>
              <a:t>Abstractions</a:t>
            </a:r>
            <a:r>
              <a:rPr spc="-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15" dirty="0"/>
              <a:t>Technology</a:t>
            </a:r>
            <a:r>
              <a:rPr spc="-25" dirty="0"/>
              <a:t> </a:t>
            </a:r>
            <a:r>
              <a:rPr dirty="0"/>
              <a:t>—</a:t>
            </a:r>
            <a:r>
              <a:rPr spc="-5" dirty="0"/>
              <a:t> </a:t>
            </a: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37616" y="3494340"/>
            <a:ext cx="7209790" cy="258000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Example: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time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taken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run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program</a:t>
            </a:r>
            <a:endParaRPr sz="320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dirty="0">
                <a:latin typeface="Microsoft Sans Serif"/>
                <a:cs typeface="Microsoft Sans Serif"/>
              </a:rPr>
              <a:t>10s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on</a:t>
            </a:r>
            <a:r>
              <a:rPr sz="2800" spc="-1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A,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15s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</a:t>
            </a:r>
            <a:endParaRPr sz="280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Execution</a:t>
            </a:r>
            <a:r>
              <a:rPr sz="2800" spc="-25" dirty="0">
                <a:latin typeface="Microsoft Sans Serif"/>
                <a:cs typeface="Microsoft Sans Serif"/>
              </a:rPr>
              <a:t> Time</a:t>
            </a:r>
            <a:r>
              <a:rPr sz="2775" spc="-37" baseline="-21021" dirty="0">
                <a:latin typeface="Microsoft Sans Serif"/>
                <a:cs typeface="Microsoft Sans Serif"/>
              </a:rPr>
              <a:t>B</a:t>
            </a:r>
            <a:r>
              <a:rPr sz="2775" spc="457" baseline="-21021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/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Execution</a:t>
            </a:r>
            <a:r>
              <a:rPr sz="2800" spc="-15" dirty="0">
                <a:latin typeface="Microsoft Sans Serif"/>
                <a:cs typeface="Microsoft Sans Serif"/>
              </a:rPr>
              <a:t> </a:t>
            </a:r>
            <a:r>
              <a:rPr sz="2800" spc="-25" dirty="0">
                <a:latin typeface="Microsoft Sans Serif"/>
                <a:cs typeface="Microsoft Sans Serif"/>
              </a:rPr>
              <a:t>Time</a:t>
            </a:r>
            <a:r>
              <a:rPr sz="2775" spc="-37" baseline="-21021" dirty="0">
                <a:latin typeface="Microsoft Sans Serif"/>
                <a:cs typeface="Microsoft Sans Serif"/>
              </a:rPr>
              <a:t>A</a:t>
            </a:r>
            <a:endParaRPr sz="2775" baseline="-21021">
              <a:latin typeface="Microsoft Sans Serif"/>
              <a:cs typeface="Microsoft Sans Serif"/>
            </a:endParaRPr>
          </a:p>
          <a:p>
            <a:pPr marL="78168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15s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/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10s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1.5</a:t>
            </a:r>
            <a:endParaRPr sz="280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So</a:t>
            </a:r>
            <a:r>
              <a:rPr sz="2800" spc="-1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-1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1.5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times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faster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than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0073" y="2012677"/>
            <a:ext cx="487363" cy="487363"/>
          </a:xfrm>
          <a:prstGeom prst="rect">
            <a:avLst/>
          </a:prstGeom>
        </p:spPr>
      </p:pic>
      <p:sp>
        <p:nvSpPr>
          <p:cNvPr id="11" name="Up Arrow 10"/>
          <p:cNvSpPr/>
          <p:nvPr/>
        </p:nvSpPr>
        <p:spPr>
          <a:xfrm>
            <a:off x="8076122" y="2645631"/>
            <a:ext cx="457200" cy="22860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1543</Words>
  <Application>Microsoft Office PowerPoint</Application>
  <PresentationFormat>On-screen Show (4:3)</PresentationFormat>
  <Paragraphs>423</Paragraphs>
  <Slides>22</Slides>
  <Notes>6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Calibri</vt:lpstr>
      <vt:lpstr>Microsoft Sans Serif</vt:lpstr>
      <vt:lpstr>Symbol</vt:lpstr>
      <vt:lpstr>Tahoma</vt:lpstr>
      <vt:lpstr>Times New Roman</vt:lpstr>
      <vt:lpstr>Wingdings</vt:lpstr>
      <vt:lpstr>Office Theme</vt:lpstr>
      <vt:lpstr>PowerPoint Presentation</vt:lpstr>
      <vt:lpstr>Understanding Performance</vt:lpstr>
      <vt:lpstr>Below Your Program</vt:lpstr>
      <vt:lpstr>Levels of Program Code</vt:lpstr>
      <vt:lpstr>Components of a Computer</vt:lpstr>
      <vt:lpstr>Abstractions</vt:lpstr>
      <vt:lpstr>Defining Performance</vt:lpstr>
      <vt:lpstr>Response Time and Throughput</vt:lpstr>
      <vt:lpstr>Relative Performance</vt:lpstr>
      <vt:lpstr>Measuring Execution Time</vt:lpstr>
      <vt:lpstr>CPU Clocking</vt:lpstr>
      <vt:lpstr>CPU Time</vt:lpstr>
      <vt:lpstr>CPU Time Example</vt:lpstr>
      <vt:lpstr>Instruction Count and CPI</vt:lpstr>
      <vt:lpstr>CPI Example</vt:lpstr>
      <vt:lpstr>CPI in More Detail</vt:lpstr>
      <vt:lpstr>CPI Example</vt:lpstr>
      <vt:lpstr>Performance Summary</vt:lpstr>
      <vt:lpstr>SPEC CPU Benchmark</vt:lpstr>
      <vt:lpstr>CINT2006 for Opteron X4 2356</vt:lpstr>
      <vt:lpstr>Pitfall: Amdahl’s Law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Rosetta Demostrator Project MASC, Adelaide University and Ashenden Designs</dc:title>
  <dc:creator>Peter J. Ashenden</dc:creator>
  <cp:lastModifiedBy>OMAR MOHAMMAD AL-SALEH</cp:lastModifiedBy>
  <cp:revision>12</cp:revision>
  <dcterms:created xsi:type="dcterms:W3CDTF">2022-10-13T07:28:59Z</dcterms:created>
  <dcterms:modified xsi:type="dcterms:W3CDTF">2022-10-18T03:31:36Z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2012-02-14T00:00:00Z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2022-10-13T00:00:00Z</vt:filetime>
  </property>
</Properties>
</file>